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50"/>
  </p:notesMasterIdLst>
  <p:sldIdLst>
    <p:sldId id="256" r:id="rId3"/>
    <p:sldId id="257" r:id="rId4"/>
    <p:sldId id="258"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Lst>
  <p:sldSz cx="12192000" cy="6858000"/>
  <p:notesSz cx="6858000" cy="9144000"/>
  <p:embeddedFontLst>
    <p:embeddedFont>
      <p:font typeface="Gill Sans" panose="020B0604020202020204" charset="0"/>
      <p:regular r:id="rId51"/>
      <p:bold r:id="rId52"/>
    </p:embeddedFont>
    <p:embeddedFont>
      <p:font typeface="Calibri" panose="020F050202020403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gVI6FboCRKpW2eb9nycTdjSe9Z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29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971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837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900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5079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6544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0377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859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323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5291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453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275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8021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36"/>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6"/>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6"/>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18" name="Google Shape;18;p36"/>
          <p:cNvSpPr txBox="1">
            <a:spLocks noGrp="1"/>
          </p:cNvSpPr>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6"/>
          <p:cNvSpPr txBox="1">
            <a:spLocks noGrp="1"/>
          </p:cNvSpPr>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539F8A"/>
                </a:solidFill>
                <a:latin typeface="Gill Sans"/>
                <a:ea typeface="Gill Sans"/>
                <a:cs typeface="Gill Sans"/>
                <a:sym typeface="Gill Sans"/>
              </a:defRPr>
            </a:lvl1pPr>
            <a:lvl2pPr marL="0" lvl="1" indent="0" algn="r">
              <a:spcBef>
                <a:spcPts val="0"/>
              </a:spcBef>
              <a:buNone/>
              <a:defRPr sz="900" b="0" i="0" u="none" strike="noStrike" cap="none">
                <a:solidFill>
                  <a:srgbClr val="539F8A"/>
                </a:solidFill>
                <a:latin typeface="Gill Sans"/>
                <a:ea typeface="Gill Sans"/>
                <a:cs typeface="Gill Sans"/>
                <a:sym typeface="Gill Sans"/>
              </a:defRPr>
            </a:lvl2pPr>
            <a:lvl3pPr marL="0" lvl="2" indent="0" algn="r">
              <a:spcBef>
                <a:spcPts val="0"/>
              </a:spcBef>
              <a:buNone/>
              <a:defRPr sz="900" b="0" i="0" u="none" strike="noStrike" cap="none">
                <a:solidFill>
                  <a:srgbClr val="539F8A"/>
                </a:solidFill>
                <a:latin typeface="Gill Sans"/>
                <a:ea typeface="Gill Sans"/>
                <a:cs typeface="Gill Sans"/>
                <a:sym typeface="Gill Sans"/>
              </a:defRPr>
            </a:lvl3pPr>
            <a:lvl4pPr marL="0" lvl="3" indent="0" algn="r">
              <a:spcBef>
                <a:spcPts val="0"/>
              </a:spcBef>
              <a:buNone/>
              <a:defRPr sz="900" b="0" i="0" u="none" strike="noStrike" cap="none">
                <a:solidFill>
                  <a:srgbClr val="539F8A"/>
                </a:solidFill>
                <a:latin typeface="Gill Sans"/>
                <a:ea typeface="Gill Sans"/>
                <a:cs typeface="Gill Sans"/>
                <a:sym typeface="Gill Sans"/>
              </a:defRPr>
            </a:lvl4pPr>
            <a:lvl5pPr marL="0" lvl="4" indent="0" algn="r">
              <a:spcBef>
                <a:spcPts val="0"/>
              </a:spcBef>
              <a:buNone/>
              <a:defRPr sz="900" b="0" i="0" u="none" strike="noStrike" cap="none">
                <a:solidFill>
                  <a:srgbClr val="539F8A"/>
                </a:solidFill>
                <a:latin typeface="Gill Sans"/>
                <a:ea typeface="Gill Sans"/>
                <a:cs typeface="Gill Sans"/>
                <a:sym typeface="Gill Sans"/>
              </a:defRPr>
            </a:lvl5pPr>
            <a:lvl6pPr marL="0" lvl="5" indent="0" algn="r">
              <a:spcBef>
                <a:spcPts val="0"/>
              </a:spcBef>
              <a:buNone/>
              <a:defRPr sz="900" b="0" i="0" u="none" strike="noStrike" cap="none">
                <a:solidFill>
                  <a:srgbClr val="539F8A"/>
                </a:solidFill>
                <a:latin typeface="Gill Sans"/>
                <a:ea typeface="Gill Sans"/>
                <a:cs typeface="Gill Sans"/>
                <a:sym typeface="Gill Sans"/>
              </a:defRPr>
            </a:lvl6pPr>
            <a:lvl7pPr marL="0" lvl="6" indent="0" algn="r">
              <a:spcBef>
                <a:spcPts val="0"/>
              </a:spcBef>
              <a:buNone/>
              <a:defRPr sz="900" b="0" i="0" u="none" strike="noStrike" cap="none">
                <a:solidFill>
                  <a:srgbClr val="539F8A"/>
                </a:solidFill>
                <a:latin typeface="Gill Sans"/>
                <a:ea typeface="Gill Sans"/>
                <a:cs typeface="Gill Sans"/>
                <a:sym typeface="Gill Sans"/>
              </a:defRPr>
            </a:lvl7pPr>
            <a:lvl8pPr marL="0" lvl="7" indent="0" algn="r">
              <a:spcBef>
                <a:spcPts val="0"/>
              </a:spcBef>
              <a:buNone/>
              <a:defRPr sz="900" b="0" i="0" u="none" strike="noStrike" cap="none">
                <a:solidFill>
                  <a:srgbClr val="539F8A"/>
                </a:solidFill>
                <a:latin typeface="Gill Sans"/>
                <a:ea typeface="Gill Sans"/>
                <a:cs typeface="Gill Sans"/>
                <a:sym typeface="Gill Sans"/>
              </a:defRPr>
            </a:lvl8pPr>
            <a:lvl9pPr marL="0" lvl="8" indent="0" algn="r">
              <a:spcBef>
                <a:spcPts val="0"/>
              </a:spcBef>
              <a:buNone/>
              <a:defRPr sz="900" b="0" i="0" u="none" strike="noStrike" cap="none">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47"/>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7"/>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2" name="Google Shape;82;p4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48"/>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8"/>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8"/>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9" name="Google Shape;89;p48"/>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8"/>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8"/>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539F8A"/>
                </a:solidFill>
                <a:latin typeface="Gill Sans"/>
                <a:ea typeface="Gill Sans"/>
                <a:cs typeface="Gill Sans"/>
                <a:sym typeface="Gill Sans"/>
              </a:defRPr>
            </a:lvl1pPr>
            <a:lvl2pPr marL="0" lvl="1" indent="0" algn="r">
              <a:spcBef>
                <a:spcPts val="0"/>
              </a:spcBef>
              <a:buNone/>
              <a:defRPr sz="900">
                <a:solidFill>
                  <a:srgbClr val="539F8A"/>
                </a:solidFill>
                <a:latin typeface="Gill Sans"/>
                <a:ea typeface="Gill Sans"/>
                <a:cs typeface="Gill Sans"/>
                <a:sym typeface="Gill Sans"/>
              </a:defRPr>
            </a:lvl2pPr>
            <a:lvl3pPr marL="0" lvl="2" indent="0" algn="r">
              <a:spcBef>
                <a:spcPts val="0"/>
              </a:spcBef>
              <a:buNone/>
              <a:defRPr sz="900">
                <a:solidFill>
                  <a:srgbClr val="539F8A"/>
                </a:solidFill>
                <a:latin typeface="Gill Sans"/>
                <a:ea typeface="Gill Sans"/>
                <a:cs typeface="Gill Sans"/>
                <a:sym typeface="Gill Sans"/>
              </a:defRPr>
            </a:lvl3pPr>
            <a:lvl4pPr marL="0" lvl="3" indent="0" algn="r">
              <a:spcBef>
                <a:spcPts val="0"/>
              </a:spcBef>
              <a:buNone/>
              <a:defRPr sz="900">
                <a:solidFill>
                  <a:srgbClr val="539F8A"/>
                </a:solidFill>
                <a:latin typeface="Gill Sans"/>
                <a:ea typeface="Gill Sans"/>
                <a:cs typeface="Gill Sans"/>
                <a:sym typeface="Gill Sans"/>
              </a:defRPr>
            </a:lvl4pPr>
            <a:lvl5pPr marL="0" lvl="4" indent="0" algn="r">
              <a:spcBef>
                <a:spcPts val="0"/>
              </a:spcBef>
              <a:buNone/>
              <a:defRPr sz="900">
                <a:solidFill>
                  <a:srgbClr val="539F8A"/>
                </a:solidFill>
                <a:latin typeface="Gill Sans"/>
                <a:ea typeface="Gill Sans"/>
                <a:cs typeface="Gill Sans"/>
                <a:sym typeface="Gill Sans"/>
              </a:defRPr>
            </a:lvl5pPr>
            <a:lvl6pPr marL="0" lvl="5" indent="0" algn="r">
              <a:spcBef>
                <a:spcPts val="0"/>
              </a:spcBef>
              <a:buNone/>
              <a:defRPr sz="900">
                <a:solidFill>
                  <a:srgbClr val="539F8A"/>
                </a:solidFill>
                <a:latin typeface="Gill Sans"/>
                <a:ea typeface="Gill Sans"/>
                <a:cs typeface="Gill Sans"/>
                <a:sym typeface="Gill Sans"/>
              </a:defRPr>
            </a:lvl6pPr>
            <a:lvl7pPr marL="0" lvl="6" indent="0" algn="r">
              <a:spcBef>
                <a:spcPts val="0"/>
              </a:spcBef>
              <a:buNone/>
              <a:defRPr sz="900">
                <a:solidFill>
                  <a:srgbClr val="539F8A"/>
                </a:solidFill>
                <a:latin typeface="Gill Sans"/>
                <a:ea typeface="Gill Sans"/>
                <a:cs typeface="Gill Sans"/>
                <a:sym typeface="Gill Sans"/>
              </a:defRPr>
            </a:lvl7pPr>
            <a:lvl8pPr marL="0" lvl="7" indent="0" algn="r">
              <a:spcBef>
                <a:spcPts val="0"/>
              </a:spcBef>
              <a:buNone/>
              <a:defRPr sz="900">
                <a:solidFill>
                  <a:srgbClr val="539F8A"/>
                </a:solidFill>
                <a:latin typeface="Gill Sans"/>
                <a:ea typeface="Gill Sans"/>
                <a:cs typeface="Gill Sans"/>
                <a:sym typeface="Gill Sans"/>
              </a:defRPr>
            </a:lvl8pPr>
            <a:lvl9pPr marL="0" lvl="8" indent="0" algn="r">
              <a:spcBef>
                <a:spcPts val="0"/>
              </a:spcBef>
              <a:buNone/>
              <a:defRPr sz="900">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1"/>
        <p:cNvGrpSpPr/>
        <p:nvPr/>
      </p:nvGrpSpPr>
      <p:grpSpPr>
        <a:xfrm>
          <a:off x="0" y="0"/>
          <a:ext cx="0" cy="0"/>
          <a:chOff x="0" y="0"/>
          <a:chExt cx="0" cy="0"/>
        </a:xfrm>
      </p:grpSpPr>
      <p:sp>
        <p:nvSpPr>
          <p:cNvPr id="102" name="Google Shape;102;p39"/>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9"/>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9"/>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105" name="Google Shape;105;p3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9"/>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7"/>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7"/>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5" name="Google Shape;25;p3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7"/>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0"/>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0"/>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0"/>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2" name="Google Shape;32;p4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0"/>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539F8A"/>
                </a:solidFill>
                <a:latin typeface="Gill Sans"/>
                <a:ea typeface="Gill Sans"/>
                <a:cs typeface="Gill Sans"/>
                <a:sym typeface="Gill Sans"/>
              </a:defRPr>
            </a:lvl1pPr>
            <a:lvl2pPr marL="0" lvl="1" indent="0" algn="r">
              <a:spcBef>
                <a:spcPts val="0"/>
              </a:spcBef>
              <a:buNone/>
              <a:defRPr sz="900">
                <a:solidFill>
                  <a:srgbClr val="539F8A"/>
                </a:solidFill>
                <a:latin typeface="Gill Sans"/>
                <a:ea typeface="Gill Sans"/>
                <a:cs typeface="Gill Sans"/>
                <a:sym typeface="Gill Sans"/>
              </a:defRPr>
            </a:lvl2pPr>
            <a:lvl3pPr marL="0" lvl="2" indent="0" algn="r">
              <a:spcBef>
                <a:spcPts val="0"/>
              </a:spcBef>
              <a:buNone/>
              <a:defRPr sz="900">
                <a:solidFill>
                  <a:srgbClr val="539F8A"/>
                </a:solidFill>
                <a:latin typeface="Gill Sans"/>
                <a:ea typeface="Gill Sans"/>
                <a:cs typeface="Gill Sans"/>
                <a:sym typeface="Gill Sans"/>
              </a:defRPr>
            </a:lvl3pPr>
            <a:lvl4pPr marL="0" lvl="3" indent="0" algn="r">
              <a:spcBef>
                <a:spcPts val="0"/>
              </a:spcBef>
              <a:buNone/>
              <a:defRPr sz="900">
                <a:solidFill>
                  <a:srgbClr val="539F8A"/>
                </a:solidFill>
                <a:latin typeface="Gill Sans"/>
                <a:ea typeface="Gill Sans"/>
                <a:cs typeface="Gill Sans"/>
                <a:sym typeface="Gill Sans"/>
              </a:defRPr>
            </a:lvl4pPr>
            <a:lvl5pPr marL="0" lvl="4" indent="0" algn="r">
              <a:spcBef>
                <a:spcPts val="0"/>
              </a:spcBef>
              <a:buNone/>
              <a:defRPr sz="900">
                <a:solidFill>
                  <a:srgbClr val="539F8A"/>
                </a:solidFill>
                <a:latin typeface="Gill Sans"/>
                <a:ea typeface="Gill Sans"/>
                <a:cs typeface="Gill Sans"/>
                <a:sym typeface="Gill Sans"/>
              </a:defRPr>
            </a:lvl5pPr>
            <a:lvl6pPr marL="0" lvl="5" indent="0" algn="r">
              <a:spcBef>
                <a:spcPts val="0"/>
              </a:spcBef>
              <a:buNone/>
              <a:defRPr sz="900">
                <a:solidFill>
                  <a:srgbClr val="539F8A"/>
                </a:solidFill>
                <a:latin typeface="Gill Sans"/>
                <a:ea typeface="Gill Sans"/>
                <a:cs typeface="Gill Sans"/>
                <a:sym typeface="Gill Sans"/>
              </a:defRPr>
            </a:lvl6pPr>
            <a:lvl7pPr marL="0" lvl="6" indent="0" algn="r">
              <a:spcBef>
                <a:spcPts val="0"/>
              </a:spcBef>
              <a:buNone/>
              <a:defRPr sz="900">
                <a:solidFill>
                  <a:srgbClr val="539F8A"/>
                </a:solidFill>
                <a:latin typeface="Gill Sans"/>
                <a:ea typeface="Gill Sans"/>
                <a:cs typeface="Gill Sans"/>
                <a:sym typeface="Gill Sans"/>
              </a:defRPr>
            </a:lvl7pPr>
            <a:lvl8pPr marL="0" lvl="7" indent="0" algn="r">
              <a:spcBef>
                <a:spcPts val="0"/>
              </a:spcBef>
              <a:buNone/>
              <a:defRPr sz="900">
                <a:solidFill>
                  <a:srgbClr val="539F8A"/>
                </a:solidFill>
                <a:latin typeface="Gill Sans"/>
                <a:ea typeface="Gill Sans"/>
                <a:cs typeface="Gill Sans"/>
                <a:sym typeface="Gill Sans"/>
              </a:defRPr>
            </a:lvl8pPr>
            <a:lvl9pPr marL="0" lvl="8" indent="0" algn="r">
              <a:spcBef>
                <a:spcPts val="0"/>
              </a:spcBef>
              <a:buNone/>
              <a:defRPr sz="900">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41"/>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1"/>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1"/>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9" name="Google Shape;39;p41"/>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0" name="Google Shape;40;p4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42"/>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2"/>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47" name="Google Shape;47;p42"/>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8" name="Google Shape;48;p42"/>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49" name="Google Shape;49;p42"/>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42"/>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2"/>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3"/>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3"/>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4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45"/>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5"/>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539F8A"/>
              </a:buClr>
              <a:buSzPts val="2000"/>
              <a:buFont typeface="Gill Sans"/>
              <a:buNone/>
              <a:defRPr sz="2000" b="0">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5"/>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67" name="Google Shape;67;p45"/>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68" name="Google Shape;68;p4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5"/>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539F8A"/>
                </a:solidFill>
                <a:latin typeface="Gill Sans"/>
                <a:ea typeface="Gill Sans"/>
                <a:cs typeface="Gill Sans"/>
                <a:sym typeface="Gill Sans"/>
              </a:defRPr>
            </a:lvl1pPr>
            <a:lvl2pPr marL="0" lvl="1" indent="0" algn="r">
              <a:spcBef>
                <a:spcPts val="0"/>
              </a:spcBef>
              <a:buNone/>
              <a:defRPr sz="900">
                <a:solidFill>
                  <a:srgbClr val="539F8A"/>
                </a:solidFill>
                <a:latin typeface="Gill Sans"/>
                <a:ea typeface="Gill Sans"/>
                <a:cs typeface="Gill Sans"/>
                <a:sym typeface="Gill Sans"/>
              </a:defRPr>
            </a:lvl2pPr>
            <a:lvl3pPr marL="0" lvl="2" indent="0" algn="r">
              <a:spcBef>
                <a:spcPts val="0"/>
              </a:spcBef>
              <a:buNone/>
              <a:defRPr sz="900">
                <a:solidFill>
                  <a:srgbClr val="539F8A"/>
                </a:solidFill>
                <a:latin typeface="Gill Sans"/>
                <a:ea typeface="Gill Sans"/>
                <a:cs typeface="Gill Sans"/>
                <a:sym typeface="Gill Sans"/>
              </a:defRPr>
            </a:lvl3pPr>
            <a:lvl4pPr marL="0" lvl="3" indent="0" algn="r">
              <a:spcBef>
                <a:spcPts val="0"/>
              </a:spcBef>
              <a:buNone/>
              <a:defRPr sz="900">
                <a:solidFill>
                  <a:srgbClr val="539F8A"/>
                </a:solidFill>
                <a:latin typeface="Gill Sans"/>
                <a:ea typeface="Gill Sans"/>
                <a:cs typeface="Gill Sans"/>
                <a:sym typeface="Gill Sans"/>
              </a:defRPr>
            </a:lvl4pPr>
            <a:lvl5pPr marL="0" lvl="4" indent="0" algn="r">
              <a:spcBef>
                <a:spcPts val="0"/>
              </a:spcBef>
              <a:buNone/>
              <a:defRPr sz="900">
                <a:solidFill>
                  <a:srgbClr val="539F8A"/>
                </a:solidFill>
                <a:latin typeface="Gill Sans"/>
                <a:ea typeface="Gill Sans"/>
                <a:cs typeface="Gill Sans"/>
                <a:sym typeface="Gill Sans"/>
              </a:defRPr>
            </a:lvl5pPr>
            <a:lvl6pPr marL="0" lvl="5" indent="0" algn="r">
              <a:spcBef>
                <a:spcPts val="0"/>
              </a:spcBef>
              <a:buNone/>
              <a:defRPr sz="900">
                <a:solidFill>
                  <a:srgbClr val="539F8A"/>
                </a:solidFill>
                <a:latin typeface="Gill Sans"/>
                <a:ea typeface="Gill Sans"/>
                <a:cs typeface="Gill Sans"/>
                <a:sym typeface="Gill Sans"/>
              </a:defRPr>
            </a:lvl6pPr>
            <a:lvl7pPr marL="0" lvl="6" indent="0" algn="r">
              <a:spcBef>
                <a:spcPts val="0"/>
              </a:spcBef>
              <a:buNone/>
              <a:defRPr sz="900">
                <a:solidFill>
                  <a:srgbClr val="539F8A"/>
                </a:solidFill>
                <a:latin typeface="Gill Sans"/>
                <a:ea typeface="Gill Sans"/>
                <a:cs typeface="Gill Sans"/>
                <a:sym typeface="Gill Sans"/>
              </a:defRPr>
            </a:lvl7pPr>
            <a:lvl8pPr marL="0" lvl="7" indent="0" algn="r">
              <a:spcBef>
                <a:spcPts val="0"/>
              </a:spcBef>
              <a:buNone/>
              <a:defRPr sz="900">
                <a:solidFill>
                  <a:srgbClr val="539F8A"/>
                </a:solidFill>
                <a:latin typeface="Gill Sans"/>
                <a:ea typeface="Gill Sans"/>
                <a:cs typeface="Gill Sans"/>
                <a:sym typeface="Gill Sans"/>
              </a:defRPr>
            </a:lvl8pPr>
            <a:lvl9pPr marL="0" lvl="8" indent="0" algn="r">
              <a:spcBef>
                <a:spcPts val="0"/>
              </a:spcBef>
              <a:buNone/>
              <a:defRPr sz="900">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46"/>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6"/>
          <p:cNvSpPr>
            <a:spLocks noGrp="1"/>
          </p:cNvSpPr>
          <p:nvPr>
            <p:ph type="pic" idx="2"/>
          </p:nvPr>
        </p:nvSpPr>
        <p:spPr>
          <a:xfrm>
            <a:off x="447817" y="599725"/>
            <a:ext cx="11290859" cy="3557252"/>
          </a:xfrm>
          <a:prstGeom prst="rect">
            <a:avLst/>
          </a:prstGeom>
          <a:noFill/>
          <a:ln>
            <a:noFill/>
          </a:ln>
        </p:spPr>
      </p:sp>
      <p:sp>
        <p:nvSpPr>
          <p:cNvPr id="74" name="Google Shape;74;p46"/>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5" name="Google Shape;75;p4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 name="Google Shape;7;p35"/>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8" name="Google Shape;8;p3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9" name="Google Shape;9;p3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 name="Google Shape;10;p35"/>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9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9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9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9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9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9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9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35"/>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5"/>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5"/>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2"/>
        <p:cNvGrpSpPr/>
        <p:nvPr/>
      </p:nvGrpSpPr>
      <p:grpSpPr>
        <a:xfrm>
          <a:off x="0" y="0"/>
          <a:ext cx="0" cy="0"/>
          <a:chOff x="0" y="0"/>
          <a:chExt cx="0" cy="0"/>
        </a:xfrm>
      </p:grpSpPr>
      <p:sp>
        <p:nvSpPr>
          <p:cNvPr id="93" name="Google Shape;93;p38"/>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dk1"/>
              </a:buClr>
              <a:buSzPts val="2800"/>
              <a:buFont typeface="Gill Sans"/>
              <a:buNone/>
              <a:defRPr sz="28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94" name="Google Shape;94;p38"/>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lt2"/>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lt2"/>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lt2"/>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lt2"/>
                </a:solidFill>
                <a:latin typeface="Gill Sans"/>
                <a:ea typeface="Gill Sans"/>
                <a:cs typeface="Gill Sans"/>
                <a:sym typeface="Gill Sans"/>
              </a:defRPr>
            </a:lvl9pPr>
          </a:lstStyle>
          <a:p>
            <a:endParaRPr/>
          </a:p>
        </p:txBody>
      </p:sp>
      <p:sp>
        <p:nvSpPr>
          <p:cNvPr id="95" name="Google Shape;95;p3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6" name="Google Shape;96;p3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7" name="Google Shape;97;p38"/>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u="none">
                <a:solidFill>
                  <a:schemeClr val="accent2"/>
                </a:solidFill>
                <a:latin typeface="Gill Sans"/>
                <a:ea typeface="Gill Sans"/>
                <a:cs typeface="Gill Sans"/>
                <a:sym typeface="Gill Sans"/>
              </a:defRPr>
            </a:lvl1pPr>
            <a:lvl2pPr marL="0" marR="0" lvl="1" indent="0" algn="r" rtl="0">
              <a:spcBef>
                <a:spcPts val="0"/>
              </a:spcBef>
              <a:buNone/>
              <a:defRPr sz="900" b="0" u="none">
                <a:solidFill>
                  <a:schemeClr val="accent2"/>
                </a:solidFill>
                <a:latin typeface="Gill Sans"/>
                <a:ea typeface="Gill Sans"/>
                <a:cs typeface="Gill Sans"/>
                <a:sym typeface="Gill Sans"/>
              </a:defRPr>
            </a:lvl2pPr>
            <a:lvl3pPr marL="0" marR="0" lvl="2" indent="0" algn="r" rtl="0">
              <a:spcBef>
                <a:spcPts val="0"/>
              </a:spcBef>
              <a:buNone/>
              <a:defRPr sz="900" b="0" u="none">
                <a:solidFill>
                  <a:schemeClr val="accent2"/>
                </a:solidFill>
                <a:latin typeface="Gill Sans"/>
                <a:ea typeface="Gill Sans"/>
                <a:cs typeface="Gill Sans"/>
                <a:sym typeface="Gill Sans"/>
              </a:defRPr>
            </a:lvl3pPr>
            <a:lvl4pPr marL="0" marR="0" lvl="3" indent="0" algn="r" rtl="0">
              <a:spcBef>
                <a:spcPts val="0"/>
              </a:spcBef>
              <a:buNone/>
              <a:defRPr sz="900" b="0" u="none">
                <a:solidFill>
                  <a:schemeClr val="accent2"/>
                </a:solidFill>
                <a:latin typeface="Gill Sans"/>
                <a:ea typeface="Gill Sans"/>
                <a:cs typeface="Gill Sans"/>
                <a:sym typeface="Gill Sans"/>
              </a:defRPr>
            </a:lvl4pPr>
            <a:lvl5pPr marL="0" marR="0" lvl="4" indent="0" algn="r" rtl="0">
              <a:spcBef>
                <a:spcPts val="0"/>
              </a:spcBef>
              <a:buNone/>
              <a:defRPr sz="900" b="0" u="none">
                <a:solidFill>
                  <a:schemeClr val="accent2"/>
                </a:solidFill>
                <a:latin typeface="Gill Sans"/>
                <a:ea typeface="Gill Sans"/>
                <a:cs typeface="Gill Sans"/>
                <a:sym typeface="Gill Sans"/>
              </a:defRPr>
            </a:lvl5pPr>
            <a:lvl6pPr marL="0" marR="0" lvl="5" indent="0" algn="r" rtl="0">
              <a:spcBef>
                <a:spcPts val="0"/>
              </a:spcBef>
              <a:buNone/>
              <a:defRPr sz="900" b="0" u="none">
                <a:solidFill>
                  <a:schemeClr val="accent2"/>
                </a:solidFill>
                <a:latin typeface="Gill Sans"/>
                <a:ea typeface="Gill Sans"/>
                <a:cs typeface="Gill Sans"/>
                <a:sym typeface="Gill Sans"/>
              </a:defRPr>
            </a:lvl6pPr>
            <a:lvl7pPr marL="0" marR="0" lvl="6" indent="0" algn="r" rtl="0">
              <a:spcBef>
                <a:spcPts val="0"/>
              </a:spcBef>
              <a:buNone/>
              <a:defRPr sz="900" b="0" u="none">
                <a:solidFill>
                  <a:schemeClr val="accent2"/>
                </a:solidFill>
                <a:latin typeface="Gill Sans"/>
                <a:ea typeface="Gill Sans"/>
                <a:cs typeface="Gill Sans"/>
                <a:sym typeface="Gill Sans"/>
              </a:defRPr>
            </a:lvl7pPr>
            <a:lvl8pPr marL="0" marR="0" lvl="7" indent="0" algn="r" rtl="0">
              <a:spcBef>
                <a:spcPts val="0"/>
              </a:spcBef>
              <a:buNone/>
              <a:defRPr sz="900" b="0" u="none">
                <a:solidFill>
                  <a:schemeClr val="accent2"/>
                </a:solidFill>
                <a:latin typeface="Gill Sans"/>
                <a:ea typeface="Gill Sans"/>
                <a:cs typeface="Gill Sans"/>
                <a:sym typeface="Gill Sans"/>
              </a:defRPr>
            </a:lvl8pPr>
            <a:lvl9pPr marL="0" marR="0" lvl="8" indent="0" algn="r" rtl="0">
              <a:spcBef>
                <a:spcPts val="0"/>
              </a:spcBef>
              <a:buNone/>
              <a:defRPr sz="900" b="0" u="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38"/>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8"/>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8"/>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XtAUbEfi58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3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4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4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
          <p:cNvSpPr txBox="1">
            <a:spLocks noGrp="1"/>
          </p:cNvSpPr>
          <p:nvPr>
            <p:ph type="ctrTitle"/>
          </p:nvPr>
        </p:nvSpPr>
        <p:spPr>
          <a:xfrm>
            <a:off x="581191" y="822756"/>
            <a:ext cx="10993500" cy="14751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accent1"/>
              </a:buClr>
              <a:buSzPts val="4800"/>
              <a:buFont typeface="Gill Sans"/>
              <a:buNone/>
            </a:pPr>
            <a:r>
              <a:rPr lang="en-US" sz="5022" b="1"/>
              <a:t>EMERGENCE OF BANGLADESH</a:t>
            </a:r>
            <a:endParaRPr/>
          </a:p>
        </p:txBody>
      </p:sp>
      <p:sp>
        <p:nvSpPr>
          <p:cNvPr id="113" name="Google Shape;113;p1"/>
          <p:cNvSpPr txBox="1">
            <a:spLocks noGrp="1"/>
          </p:cNvSpPr>
          <p:nvPr>
            <p:ph type="subTitle" idx="1"/>
          </p:nvPr>
        </p:nvSpPr>
        <p:spPr>
          <a:xfrm>
            <a:off x="581169" y="2396620"/>
            <a:ext cx="10993500" cy="5904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208"/>
              <a:buNone/>
            </a:pPr>
            <a:r>
              <a:rPr lang="en-US" sz="2400" b="1"/>
              <a:t>THE  WAR OF INDEPENDENCE</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4"/>
          <p:cNvSpPr txBox="1">
            <a:spLocks noGrp="1"/>
          </p:cNvSpPr>
          <p:nvPr>
            <p:ph type="title"/>
          </p:nvPr>
        </p:nvSpPr>
        <p:spPr>
          <a:xfrm>
            <a:off x="581192" y="739003"/>
            <a:ext cx="11029500" cy="1095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2"/>
              </a:buClr>
              <a:buSzPts val="2800"/>
              <a:buFont typeface="Gill Sans"/>
              <a:buNone/>
            </a:pPr>
            <a:r>
              <a:rPr lang="en-US" sz="3200" b="1"/>
              <a:t>1962: MOVEMENT AGAINST AYUB’S EDUCATION POLICY</a:t>
            </a:r>
            <a:endParaRPr sz="3200" b="1"/>
          </a:p>
        </p:txBody>
      </p:sp>
      <p:sp>
        <p:nvSpPr>
          <p:cNvPr id="244" name="Google Shape;244;p14"/>
          <p:cNvSpPr/>
          <p:nvPr/>
        </p:nvSpPr>
        <p:spPr>
          <a:xfrm>
            <a:off x="446533" y="457201"/>
            <a:ext cx="11298933"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txBox="1">
            <a:spLocks noGrp="1"/>
          </p:cNvSpPr>
          <p:nvPr>
            <p:ph type="body" idx="1"/>
          </p:nvPr>
        </p:nvSpPr>
        <p:spPr>
          <a:xfrm>
            <a:off x="581192" y="2115000"/>
            <a:ext cx="11029500" cy="3979200"/>
          </a:xfrm>
          <a:prstGeom prst="rect">
            <a:avLst/>
          </a:prstGeom>
          <a:noFill/>
          <a:ln>
            <a:noFill/>
          </a:ln>
        </p:spPr>
        <p:txBody>
          <a:bodyPr spcFirstLastPara="1" wrap="square" lIns="91425" tIns="45700" rIns="91425" bIns="45700" anchor="ctr" anchorCtr="0">
            <a:normAutofit/>
          </a:bodyPr>
          <a:lstStyle/>
          <a:p>
            <a:pPr marL="305435" lvl="0" indent="-311785" algn="l" rtl="0">
              <a:spcBef>
                <a:spcPts val="0"/>
              </a:spcBef>
              <a:spcAft>
                <a:spcPts val="0"/>
              </a:spcAft>
              <a:buSzPts val="2308"/>
              <a:buChar char="◼"/>
            </a:pPr>
            <a:r>
              <a:rPr lang="en-US" sz="2500" b="1">
                <a:solidFill>
                  <a:srgbClr val="465B24"/>
                </a:solidFill>
              </a:rPr>
              <a:t>1962:  S. M. Sharif Education Commission publishes its report</a:t>
            </a:r>
            <a:endParaRPr sz="2500" b="1">
              <a:solidFill>
                <a:srgbClr val="465B24"/>
              </a:solidFill>
            </a:endParaRPr>
          </a:p>
          <a:p>
            <a:pPr marL="305435" lvl="0" indent="-311785" algn="l" rtl="0">
              <a:spcBef>
                <a:spcPts val="1080"/>
              </a:spcBef>
              <a:spcAft>
                <a:spcPts val="0"/>
              </a:spcAft>
              <a:buSzPts val="2308"/>
              <a:buChar char="◼"/>
            </a:pPr>
            <a:r>
              <a:rPr lang="en-US" sz="2500" b="1">
                <a:solidFill>
                  <a:srgbClr val="465B24"/>
                </a:solidFill>
              </a:rPr>
              <a:t>Urdu should be made the language of the people of Pakistan</a:t>
            </a:r>
            <a:endParaRPr sz="2500" b="1">
              <a:solidFill>
                <a:srgbClr val="465B24"/>
              </a:solidFill>
            </a:endParaRPr>
          </a:p>
          <a:p>
            <a:pPr marL="305435" lvl="0" indent="-311785" algn="l" rtl="0">
              <a:spcBef>
                <a:spcPts val="1080"/>
              </a:spcBef>
              <a:spcAft>
                <a:spcPts val="0"/>
              </a:spcAft>
              <a:buSzPts val="2308"/>
              <a:buChar char="◼"/>
            </a:pPr>
            <a:r>
              <a:rPr lang="en-US" sz="2500" b="1">
                <a:solidFill>
                  <a:srgbClr val="465B24"/>
                </a:solidFill>
              </a:rPr>
              <a:t>English should be made compulsory from fourth grade</a:t>
            </a:r>
            <a:endParaRPr sz="2500" b="1">
              <a:solidFill>
                <a:srgbClr val="465B24"/>
              </a:solidFill>
            </a:endParaRPr>
          </a:p>
          <a:p>
            <a:pPr marL="305435" lvl="0" indent="-311785" algn="l" rtl="0">
              <a:spcBef>
                <a:spcPts val="1080"/>
              </a:spcBef>
              <a:spcAft>
                <a:spcPts val="0"/>
              </a:spcAft>
              <a:buSzPts val="2308"/>
              <a:buChar char="◼"/>
            </a:pPr>
            <a:r>
              <a:rPr lang="en-US" sz="2500" b="1">
                <a:solidFill>
                  <a:srgbClr val="465B24"/>
                </a:solidFill>
              </a:rPr>
              <a:t>No free primary education</a:t>
            </a:r>
            <a:endParaRPr sz="2500" b="1">
              <a:solidFill>
                <a:srgbClr val="465B24"/>
              </a:solidFill>
            </a:endParaRPr>
          </a:p>
          <a:p>
            <a:pPr marL="305435" lvl="0" indent="-311785" algn="l" rtl="0">
              <a:spcBef>
                <a:spcPts val="1080"/>
              </a:spcBef>
              <a:spcAft>
                <a:spcPts val="0"/>
              </a:spcAft>
              <a:buSzPts val="2308"/>
              <a:buChar char="◼"/>
            </a:pPr>
            <a:r>
              <a:rPr lang="en-US" sz="2500" b="1">
                <a:solidFill>
                  <a:srgbClr val="465B24"/>
                </a:solidFill>
              </a:rPr>
              <a:t>Education not to be subsidized</a:t>
            </a:r>
            <a:endParaRPr sz="2500" b="1">
              <a:solidFill>
                <a:srgbClr val="465B24"/>
              </a:solidFill>
            </a:endParaRPr>
          </a:p>
          <a:p>
            <a:pPr marL="0" lvl="0" indent="0" algn="l" rtl="0">
              <a:spcBef>
                <a:spcPts val="1080"/>
              </a:spcBef>
              <a:spcAft>
                <a:spcPts val="0"/>
              </a:spcAft>
              <a:buSzPts val="2208"/>
              <a:buNone/>
            </a:pPr>
            <a:endParaRPr sz="2500" b="1">
              <a:solidFill>
                <a:srgbClr val="465B24"/>
              </a:solidFill>
            </a:endParaRPr>
          </a:p>
          <a:p>
            <a:pPr marL="0" lvl="0" indent="0" algn="l" rtl="0">
              <a:spcBef>
                <a:spcPts val="1080"/>
              </a:spcBef>
              <a:spcAft>
                <a:spcPts val="0"/>
              </a:spcAft>
              <a:buSzPts val="2208"/>
              <a:buNone/>
            </a:pPr>
            <a:r>
              <a:rPr lang="en-US" sz="2500" b="1">
                <a:solidFill>
                  <a:srgbClr val="465B24"/>
                </a:solidFill>
              </a:rPr>
              <a:t>Strong student movement against Sharif Commission Report September 17, 196; 3 killed in police firing.</a:t>
            </a:r>
            <a:endParaRPr sz="2500" b="1">
              <a:solidFill>
                <a:srgbClr val="465B24"/>
              </a:solidFill>
            </a:endParaRPr>
          </a:p>
        </p:txBody>
      </p:sp>
    </p:spTree>
    <p:extLst>
      <p:ext uri="{BB962C8B-B14F-4D97-AF65-F5344CB8AC3E}">
        <p14:creationId xmlns:p14="http://schemas.microsoft.com/office/powerpoint/2010/main" val="192813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5"/>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255" name="Google Shape;255;p15" descr="A group of people standing next to a sign&#10;&#10;Description automatically generated"/>
          <p:cNvPicPr preferRelativeResize="0"/>
          <p:nvPr/>
        </p:nvPicPr>
        <p:blipFill rotWithShape="1">
          <a:blip r:embed="rId3">
            <a:alphaModFix/>
          </a:blip>
          <a:srcRect l="3834" r="9648" b="2"/>
          <a:stretch/>
        </p:blipFill>
        <p:spPr>
          <a:xfrm>
            <a:off x="446534" y="723899"/>
            <a:ext cx="7498616" cy="5676901"/>
          </a:xfrm>
          <a:prstGeom prst="rect">
            <a:avLst/>
          </a:prstGeom>
          <a:noFill/>
          <a:ln>
            <a:noFill/>
          </a:ln>
        </p:spPr>
      </p:pic>
      <p:sp>
        <p:nvSpPr>
          <p:cNvPr id="256" name="Google Shape;256;p15"/>
          <p:cNvSpPr/>
          <p:nvPr/>
        </p:nvSpPr>
        <p:spPr>
          <a:xfrm>
            <a:off x="8042147" y="723899"/>
            <a:ext cx="3703320" cy="5666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txBox="1">
            <a:spLocks noGrp="1"/>
          </p:cNvSpPr>
          <p:nvPr>
            <p:ph type="title"/>
          </p:nvPr>
        </p:nvSpPr>
        <p:spPr>
          <a:xfrm>
            <a:off x="8296275" y="1419225"/>
            <a:ext cx="3081576" cy="208586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2800"/>
              <a:buFont typeface="Gill Sans"/>
              <a:buNone/>
            </a:pPr>
            <a:r>
              <a:rPr lang="en-US">
                <a:solidFill>
                  <a:srgbClr val="FFFFFF"/>
                </a:solidFill>
              </a:rPr>
              <a:t>1962: MOVEMENT AGAINST AYUB’S EDUCATION POLICY</a:t>
            </a:r>
            <a:endParaRPr/>
          </a:p>
          <a:p>
            <a:pPr marL="0" lvl="0" indent="0" algn="l" rtl="0">
              <a:lnSpc>
                <a:spcPct val="90000"/>
              </a:lnSpc>
              <a:spcBef>
                <a:spcPts val="0"/>
              </a:spcBef>
              <a:spcAft>
                <a:spcPts val="0"/>
              </a:spcAft>
              <a:buClr>
                <a:schemeClr val="lt1"/>
              </a:buClr>
              <a:buSzPts val="2800"/>
              <a:buFont typeface="Gill Sans"/>
              <a:buNone/>
            </a:pPr>
            <a:endParaRPr>
              <a:solidFill>
                <a:srgbClr val="FFFFFF"/>
              </a:solidFill>
            </a:endParaRPr>
          </a:p>
        </p:txBody>
      </p:sp>
      <p:grpSp>
        <p:nvGrpSpPr>
          <p:cNvPr id="258" name="Google Shape;258;p15"/>
          <p:cNvGrpSpPr/>
          <p:nvPr/>
        </p:nvGrpSpPr>
        <p:grpSpPr>
          <a:xfrm>
            <a:off x="446534" y="453643"/>
            <a:ext cx="11298933" cy="98554"/>
            <a:chOff x="446534" y="453643"/>
            <a:chExt cx="11298933" cy="98554"/>
          </a:xfrm>
        </p:grpSpPr>
        <p:sp>
          <p:nvSpPr>
            <p:cNvPr id="259" name="Google Shape;259;p15"/>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84016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6"/>
          <p:cNvSpPr txBox="1">
            <a:spLocks noGrp="1"/>
          </p:cNvSpPr>
          <p:nvPr>
            <p:ph type="title"/>
          </p:nvPr>
        </p:nvSpPr>
        <p:spPr>
          <a:xfrm>
            <a:off x="581192" y="830753"/>
            <a:ext cx="11029500" cy="1095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2"/>
              </a:buClr>
              <a:buSzPts val="2800"/>
              <a:buFont typeface="Gill Sans"/>
              <a:buNone/>
            </a:pPr>
            <a:r>
              <a:rPr lang="en-US" sz="3300" b="1"/>
              <a:t>THE AYUB ERA </a:t>
            </a:r>
            <a:r>
              <a:rPr lang="en-US" sz="2300" b="1"/>
              <a:t>(CONT.)</a:t>
            </a:r>
            <a:endParaRPr sz="2900" b="1"/>
          </a:p>
          <a:p>
            <a:pPr marL="0" lvl="0" indent="0" algn="l" rtl="0">
              <a:spcBef>
                <a:spcPts val="0"/>
              </a:spcBef>
              <a:spcAft>
                <a:spcPts val="0"/>
              </a:spcAft>
              <a:buClr>
                <a:schemeClr val="lt1"/>
              </a:buClr>
              <a:buSzPts val="2800"/>
              <a:buFont typeface="Gill Sans"/>
              <a:buNone/>
            </a:pPr>
            <a:endParaRPr>
              <a:solidFill>
                <a:schemeClr val="accent2"/>
              </a:solidFill>
            </a:endParaRPr>
          </a:p>
        </p:txBody>
      </p:sp>
      <p:sp>
        <p:nvSpPr>
          <p:cNvPr id="267" name="Google Shape;267;p16"/>
          <p:cNvSpPr/>
          <p:nvPr/>
        </p:nvSpPr>
        <p:spPr>
          <a:xfrm>
            <a:off x="446533" y="457201"/>
            <a:ext cx="11298933"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txBox="1">
            <a:spLocks noGrp="1"/>
          </p:cNvSpPr>
          <p:nvPr>
            <p:ph type="body" idx="1"/>
          </p:nvPr>
        </p:nvSpPr>
        <p:spPr>
          <a:xfrm>
            <a:off x="581192" y="1879600"/>
            <a:ext cx="11029615" cy="3979200"/>
          </a:xfrm>
          <a:prstGeom prst="rect">
            <a:avLst/>
          </a:prstGeom>
          <a:noFill/>
          <a:ln>
            <a:noFill/>
          </a:ln>
        </p:spPr>
        <p:txBody>
          <a:bodyPr spcFirstLastPara="1" wrap="square" lIns="91425" tIns="45700" rIns="91425" bIns="45700" anchor="ctr" anchorCtr="0">
            <a:normAutofit lnSpcReduction="10000"/>
          </a:bodyPr>
          <a:lstStyle/>
          <a:p>
            <a:pPr marL="305435" lvl="0" indent="-311785" algn="l" rtl="0">
              <a:spcBef>
                <a:spcPts val="0"/>
              </a:spcBef>
              <a:spcAft>
                <a:spcPts val="0"/>
              </a:spcAft>
              <a:buSzPts val="2124"/>
              <a:buChar char="◼"/>
            </a:pPr>
            <a:r>
              <a:rPr lang="en-US" sz="2300" b="1">
                <a:solidFill>
                  <a:srgbClr val="465B24"/>
                </a:solidFill>
              </a:rPr>
              <a:t>1965: disastrous war with India over Kashmir; East Pakistan left defenseless </a:t>
            </a:r>
            <a:endParaRPr sz="2300" b="1">
              <a:solidFill>
                <a:srgbClr val="465B24"/>
              </a:solidFill>
            </a:endParaRPr>
          </a:p>
          <a:p>
            <a:pPr marL="305435" lvl="0" indent="-311785" algn="l" rtl="0">
              <a:spcBef>
                <a:spcPts val="1040"/>
              </a:spcBef>
              <a:spcAft>
                <a:spcPts val="0"/>
              </a:spcAft>
              <a:buSzPts val="2124"/>
              <a:buChar char="◼"/>
            </a:pPr>
            <a:r>
              <a:rPr lang="en-US" sz="2300" b="1">
                <a:solidFill>
                  <a:srgbClr val="465B24"/>
                </a:solidFill>
              </a:rPr>
              <a:t>Dissatisfaction with continued disparity intensifies Bengali opposition to Pakistan government</a:t>
            </a:r>
            <a:endParaRPr sz="2300" b="1">
              <a:solidFill>
                <a:srgbClr val="465B24"/>
              </a:solidFill>
            </a:endParaRPr>
          </a:p>
          <a:p>
            <a:pPr marL="305435" lvl="0" indent="-311785" algn="l" rtl="0">
              <a:spcBef>
                <a:spcPts val="1040"/>
              </a:spcBef>
              <a:spcAft>
                <a:spcPts val="0"/>
              </a:spcAft>
              <a:buSzPts val="2124"/>
              <a:buChar char="◼"/>
            </a:pPr>
            <a:r>
              <a:rPr lang="en-US" sz="2300" b="1">
                <a:solidFill>
                  <a:srgbClr val="465B24"/>
                </a:solidFill>
              </a:rPr>
              <a:t>1966: Six Point Demand by Sheikh Mujibur Rahman</a:t>
            </a:r>
            <a:endParaRPr sz="2300" b="1">
              <a:solidFill>
                <a:srgbClr val="465B24"/>
              </a:solidFill>
            </a:endParaRPr>
          </a:p>
          <a:p>
            <a:pPr marL="305435" lvl="0" indent="-311785" algn="l" rtl="0">
              <a:spcBef>
                <a:spcPts val="1040"/>
              </a:spcBef>
              <a:spcAft>
                <a:spcPts val="0"/>
              </a:spcAft>
              <a:buSzPts val="2124"/>
              <a:buChar char="◼"/>
            </a:pPr>
            <a:r>
              <a:rPr lang="en-US" sz="2300" b="1">
                <a:solidFill>
                  <a:srgbClr val="465B24"/>
                </a:solidFill>
              </a:rPr>
              <a:t>The intellectual basis of Six Points was the idea of two economies propounded by Bengali economists</a:t>
            </a:r>
            <a:endParaRPr sz="2300" b="1">
              <a:solidFill>
                <a:srgbClr val="465B24"/>
              </a:solidFill>
            </a:endParaRPr>
          </a:p>
          <a:p>
            <a:pPr marL="305435" lvl="0" indent="-311785" algn="l" rtl="0">
              <a:spcBef>
                <a:spcPts val="1040"/>
              </a:spcBef>
              <a:spcAft>
                <a:spcPts val="0"/>
              </a:spcAft>
              <a:buSzPts val="2124"/>
              <a:buChar char="◼"/>
            </a:pPr>
            <a:r>
              <a:rPr lang="en-US" sz="2300" b="1">
                <a:solidFill>
                  <a:srgbClr val="465B24"/>
                </a:solidFill>
              </a:rPr>
              <a:t>1966-1969: Popular protests and mobilization across the country met with severe repression and arrests </a:t>
            </a:r>
            <a:endParaRPr sz="2300" b="1">
              <a:solidFill>
                <a:srgbClr val="465B24"/>
              </a:solidFill>
            </a:endParaRPr>
          </a:p>
          <a:p>
            <a:pPr marL="305435" lvl="0" indent="-311785" algn="l" rtl="0">
              <a:spcBef>
                <a:spcPts val="1040"/>
              </a:spcBef>
              <a:spcAft>
                <a:spcPts val="0"/>
              </a:spcAft>
              <a:buSzPts val="2124"/>
              <a:buChar char="◼"/>
            </a:pPr>
            <a:r>
              <a:rPr lang="en-US" sz="2300" b="1">
                <a:solidFill>
                  <a:srgbClr val="465B24"/>
                </a:solidFill>
              </a:rPr>
              <a:t>1968: Pakistan government frames Agartala Conspiracy Case against Mujib and others with charges of treason</a:t>
            </a:r>
            <a:endParaRPr sz="2300" b="1">
              <a:solidFill>
                <a:srgbClr val="465B24"/>
              </a:solidFill>
            </a:endParaRPr>
          </a:p>
        </p:txBody>
      </p:sp>
    </p:spTree>
    <p:extLst>
      <p:ext uri="{BB962C8B-B14F-4D97-AF65-F5344CB8AC3E}">
        <p14:creationId xmlns:p14="http://schemas.microsoft.com/office/powerpoint/2010/main" val="1034799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7"/>
          <p:cNvSpPr txBox="1">
            <a:spLocks noGrp="1"/>
          </p:cNvSpPr>
          <p:nvPr>
            <p:ph type="title"/>
          </p:nvPr>
        </p:nvSpPr>
        <p:spPr>
          <a:xfrm>
            <a:off x="581242" y="963491"/>
            <a:ext cx="11029500" cy="1095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2"/>
              </a:buClr>
              <a:buSzPts val="2800"/>
              <a:buFont typeface="Gill Sans"/>
              <a:buNone/>
            </a:pPr>
            <a:r>
              <a:rPr lang="en-US" sz="3100" b="1"/>
              <a:t>THE AYUB ERA: 6 POINT DEMAND</a:t>
            </a:r>
            <a:endParaRPr sz="3100" b="1"/>
          </a:p>
        </p:txBody>
      </p:sp>
      <p:sp>
        <p:nvSpPr>
          <p:cNvPr id="274" name="Google Shape;274;p17"/>
          <p:cNvSpPr/>
          <p:nvPr/>
        </p:nvSpPr>
        <p:spPr>
          <a:xfrm>
            <a:off x="446533" y="457201"/>
            <a:ext cx="11298933"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txBox="1">
            <a:spLocks noGrp="1"/>
          </p:cNvSpPr>
          <p:nvPr>
            <p:ph type="body" idx="1"/>
          </p:nvPr>
        </p:nvSpPr>
        <p:spPr>
          <a:xfrm>
            <a:off x="635217" y="2473925"/>
            <a:ext cx="11029500" cy="39792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1872"/>
              <a:buNone/>
            </a:pPr>
            <a:r>
              <a:rPr lang="en-US" sz="2335" b="1">
                <a:solidFill>
                  <a:srgbClr val="465B24"/>
                </a:solidFill>
              </a:rPr>
              <a:t>The Six Point demands were: </a:t>
            </a:r>
            <a:endParaRPr sz="2335" b="1">
              <a:solidFill>
                <a:srgbClr val="465B24"/>
              </a:solidFill>
            </a:endParaRPr>
          </a:p>
          <a:p>
            <a:pPr marL="305435" lvl="0" indent="-314845" algn="l" rtl="0">
              <a:lnSpc>
                <a:spcPct val="80000"/>
              </a:lnSpc>
              <a:spcBef>
                <a:spcPts val="1040"/>
              </a:spcBef>
              <a:spcAft>
                <a:spcPts val="0"/>
              </a:spcAft>
              <a:buSzPts val="2172"/>
              <a:buChar char="◼"/>
            </a:pPr>
            <a:r>
              <a:rPr lang="en-US" sz="2335" b="1">
                <a:solidFill>
                  <a:srgbClr val="465B24"/>
                </a:solidFill>
              </a:rPr>
              <a:t>Creating provision in the constitution for a Federation of Pakistan in its true sense based on the Lahore resolution</a:t>
            </a:r>
            <a:endParaRPr sz="2335" b="1">
              <a:solidFill>
                <a:srgbClr val="465B24"/>
              </a:solidFill>
            </a:endParaRPr>
          </a:p>
          <a:p>
            <a:pPr marL="305435" lvl="0" indent="-314845" algn="l" rtl="0">
              <a:lnSpc>
                <a:spcPct val="80000"/>
              </a:lnSpc>
              <a:spcBef>
                <a:spcPts val="1040"/>
              </a:spcBef>
              <a:spcAft>
                <a:spcPts val="0"/>
              </a:spcAft>
              <a:buSzPts val="2172"/>
              <a:buChar char="◼"/>
            </a:pPr>
            <a:r>
              <a:rPr lang="en-US" sz="2335" b="1">
                <a:solidFill>
                  <a:srgbClr val="465B24"/>
                </a:solidFill>
              </a:rPr>
              <a:t>The federal government will deal with only two subjects: Defense and Foreign Affairs</a:t>
            </a:r>
            <a:endParaRPr sz="2335" b="1">
              <a:solidFill>
                <a:srgbClr val="465B24"/>
              </a:solidFill>
            </a:endParaRPr>
          </a:p>
          <a:p>
            <a:pPr marL="305435" lvl="0" indent="-314845" algn="l" rtl="0">
              <a:lnSpc>
                <a:spcPct val="80000"/>
              </a:lnSpc>
              <a:spcBef>
                <a:spcPts val="1040"/>
              </a:spcBef>
              <a:spcAft>
                <a:spcPts val="0"/>
              </a:spcAft>
              <a:buSzPts val="2172"/>
              <a:buChar char="◼"/>
            </a:pPr>
            <a:r>
              <a:rPr lang="en-US" sz="2335" b="1">
                <a:solidFill>
                  <a:srgbClr val="465B24"/>
                </a:solidFill>
              </a:rPr>
              <a:t>Introduction of two separate, but freely convertible currencies for East and West Pakistan</a:t>
            </a:r>
            <a:endParaRPr sz="2335" b="1">
              <a:solidFill>
                <a:srgbClr val="465B24"/>
              </a:solidFill>
            </a:endParaRPr>
          </a:p>
          <a:p>
            <a:pPr marL="305435" lvl="0" indent="-314845" algn="l" rtl="0">
              <a:lnSpc>
                <a:spcPct val="80000"/>
              </a:lnSpc>
              <a:spcBef>
                <a:spcPts val="1040"/>
              </a:spcBef>
              <a:spcAft>
                <a:spcPts val="0"/>
              </a:spcAft>
              <a:buSzPts val="2172"/>
              <a:buChar char="◼"/>
            </a:pPr>
            <a:r>
              <a:rPr lang="en-US" sz="2335" b="1">
                <a:solidFill>
                  <a:srgbClr val="465B24"/>
                </a:solidFill>
              </a:rPr>
              <a:t>Vesting the power of taxation and revenue collection with the federating units</a:t>
            </a:r>
            <a:endParaRPr sz="2335" b="1">
              <a:solidFill>
                <a:srgbClr val="465B24"/>
              </a:solidFill>
            </a:endParaRPr>
          </a:p>
          <a:p>
            <a:pPr marL="305435" lvl="0" indent="-314845" algn="l" rtl="0">
              <a:lnSpc>
                <a:spcPct val="80000"/>
              </a:lnSpc>
              <a:spcBef>
                <a:spcPts val="1040"/>
              </a:spcBef>
              <a:spcAft>
                <a:spcPts val="0"/>
              </a:spcAft>
              <a:buSzPts val="2172"/>
              <a:buChar char="◼"/>
            </a:pPr>
            <a:r>
              <a:rPr lang="en-US" sz="2335" b="1">
                <a:solidFill>
                  <a:srgbClr val="465B24"/>
                </a:solidFill>
              </a:rPr>
              <a:t>Maintaining two separate accounts for the foreign exchange earnings of the two wings and</a:t>
            </a:r>
            <a:endParaRPr sz="2335" b="1">
              <a:solidFill>
                <a:srgbClr val="465B24"/>
              </a:solidFill>
            </a:endParaRPr>
          </a:p>
          <a:p>
            <a:pPr marL="305435" lvl="0" indent="-314845" algn="l" rtl="0">
              <a:lnSpc>
                <a:spcPct val="80000"/>
              </a:lnSpc>
              <a:spcBef>
                <a:spcPts val="1040"/>
              </a:spcBef>
              <a:spcAft>
                <a:spcPts val="0"/>
              </a:spcAft>
              <a:buSzPts val="2172"/>
              <a:buChar char="◼"/>
            </a:pPr>
            <a:r>
              <a:rPr lang="en-US" sz="2335" b="1">
                <a:solidFill>
                  <a:srgbClr val="465B24"/>
                </a:solidFill>
              </a:rPr>
              <a:t>Creation of a separate militia or paramilitary force for East Pakistan</a:t>
            </a:r>
            <a:endParaRPr sz="2335" b="1">
              <a:solidFill>
                <a:srgbClr val="465B24"/>
              </a:solidFill>
            </a:endParaRPr>
          </a:p>
          <a:p>
            <a:pPr marL="305435" lvl="0" indent="-176910" algn="l" rtl="0">
              <a:lnSpc>
                <a:spcPct val="80000"/>
              </a:lnSpc>
              <a:spcBef>
                <a:spcPts val="1040"/>
              </a:spcBef>
              <a:spcAft>
                <a:spcPts val="0"/>
              </a:spcAft>
              <a:buSzPts val="1872"/>
              <a:buNone/>
            </a:pPr>
            <a:endParaRPr sz="2335" b="1">
              <a:solidFill>
                <a:srgbClr val="465B24"/>
              </a:solidFill>
            </a:endParaRPr>
          </a:p>
        </p:txBody>
      </p:sp>
    </p:spTree>
    <p:extLst>
      <p:ext uri="{BB962C8B-B14F-4D97-AF65-F5344CB8AC3E}">
        <p14:creationId xmlns:p14="http://schemas.microsoft.com/office/powerpoint/2010/main" val="291228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8"/>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285" name="Google Shape;285;p18" descr="A group of people walking on a street&#10;&#10;Description automatically generated"/>
          <p:cNvPicPr preferRelativeResize="0"/>
          <p:nvPr/>
        </p:nvPicPr>
        <p:blipFill rotWithShape="1">
          <a:blip r:embed="rId3">
            <a:alphaModFix/>
          </a:blip>
          <a:srcRect l="14616" r="14277" b="-2"/>
          <a:stretch/>
        </p:blipFill>
        <p:spPr>
          <a:xfrm>
            <a:off x="446533" y="641102"/>
            <a:ext cx="3703322" cy="3465902"/>
          </a:xfrm>
          <a:prstGeom prst="rect">
            <a:avLst/>
          </a:prstGeom>
          <a:noFill/>
          <a:ln>
            <a:noFill/>
          </a:ln>
        </p:spPr>
      </p:pic>
      <p:grpSp>
        <p:nvGrpSpPr>
          <p:cNvPr id="286" name="Google Shape;286;p18"/>
          <p:cNvGrpSpPr/>
          <p:nvPr/>
        </p:nvGrpSpPr>
        <p:grpSpPr>
          <a:xfrm>
            <a:off x="446533" y="453643"/>
            <a:ext cx="11298934" cy="5936922"/>
            <a:chOff x="446533" y="453643"/>
            <a:chExt cx="11298934" cy="5936922"/>
          </a:xfrm>
        </p:grpSpPr>
        <p:sp>
          <p:nvSpPr>
            <p:cNvPr id="287" name="Google Shape;287;p18"/>
            <p:cNvSpPr/>
            <p:nvPr/>
          </p:nvSpPr>
          <p:spPr>
            <a:xfrm>
              <a:off x="446533" y="4199467"/>
              <a:ext cx="11296733" cy="21910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8"/>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8"/>
          <p:cNvSpPr txBox="1">
            <a:spLocks noGrp="1"/>
          </p:cNvSpPr>
          <p:nvPr>
            <p:ph type="title"/>
          </p:nvPr>
        </p:nvSpPr>
        <p:spPr>
          <a:xfrm>
            <a:off x="581191" y="4334837"/>
            <a:ext cx="10993549" cy="1140874"/>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3600"/>
              <a:buFont typeface="Gill Sans"/>
              <a:buNone/>
            </a:pPr>
            <a:r>
              <a:rPr lang="en-US" sz="3900" b="1"/>
              <a:t>THE AYUB ERA: 6 POINT DEMAND</a:t>
            </a:r>
            <a:endParaRPr sz="3100" b="1"/>
          </a:p>
        </p:txBody>
      </p:sp>
      <p:pic>
        <p:nvPicPr>
          <p:cNvPr id="292" name="Google Shape;292;p18" descr="A person holding a sign&#10;&#10;Description automatically generated"/>
          <p:cNvPicPr preferRelativeResize="0">
            <a:picLocks noGrp="1"/>
          </p:cNvPicPr>
          <p:nvPr>
            <p:ph type="body" idx="1"/>
          </p:nvPr>
        </p:nvPicPr>
        <p:blipFill rotWithShape="1">
          <a:blip r:embed="rId4">
            <a:alphaModFix/>
          </a:blip>
          <a:srcRect t="11964" r="-1" b="15229"/>
          <a:stretch/>
        </p:blipFill>
        <p:spPr>
          <a:xfrm>
            <a:off x="4241830" y="641102"/>
            <a:ext cx="7496845" cy="3465902"/>
          </a:xfrm>
          <a:prstGeom prst="rect">
            <a:avLst/>
          </a:prstGeom>
          <a:noFill/>
          <a:ln>
            <a:noFill/>
          </a:ln>
        </p:spPr>
      </p:pic>
    </p:spTree>
    <p:extLst>
      <p:ext uri="{BB962C8B-B14F-4D97-AF65-F5344CB8AC3E}">
        <p14:creationId xmlns:p14="http://schemas.microsoft.com/office/powerpoint/2010/main" val="4180763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9"/>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302" name="Google Shape;302;p19" descr="A group of men walking on a street&#10;&#10;Description automatically generated"/>
          <p:cNvPicPr preferRelativeResize="0">
            <a:picLocks noGrp="1"/>
          </p:cNvPicPr>
          <p:nvPr>
            <p:ph type="body" idx="1"/>
          </p:nvPr>
        </p:nvPicPr>
        <p:blipFill rotWithShape="1">
          <a:blip r:embed="rId3">
            <a:alphaModFix/>
          </a:blip>
          <a:srcRect r="-1" b="34512"/>
          <a:stretch/>
        </p:blipFill>
        <p:spPr>
          <a:xfrm>
            <a:off x="446534" y="723899"/>
            <a:ext cx="7498616" cy="5676901"/>
          </a:xfrm>
          <a:prstGeom prst="rect">
            <a:avLst/>
          </a:prstGeom>
          <a:noFill/>
          <a:ln>
            <a:noFill/>
          </a:ln>
        </p:spPr>
      </p:pic>
      <p:sp>
        <p:nvSpPr>
          <p:cNvPr id="303" name="Google Shape;303;p19"/>
          <p:cNvSpPr/>
          <p:nvPr/>
        </p:nvSpPr>
        <p:spPr>
          <a:xfrm>
            <a:off x="8042147" y="723899"/>
            <a:ext cx="3703320" cy="5666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txBox="1">
            <a:spLocks noGrp="1"/>
          </p:cNvSpPr>
          <p:nvPr>
            <p:ph type="title"/>
          </p:nvPr>
        </p:nvSpPr>
        <p:spPr>
          <a:xfrm>
            <a:off x="8296275" y="1419225"/>
            <a:ext cx="3081576" cy="208586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2800"/>
              <a:buFont typeface="Gill Sans"/>
              <a:buNone/>
            </a:pPr>
            <a:r>
              <a:rPr lang="en-US" sz="3100" b="1">
                <a:solidFill>
                  <a:srgbClr val="FFFFFF"/>
                </a:solidFill>
              </a:rPr>
              <a:t>STATE VS. SHEIKH MUJIBUR RAHMAN AND OTHERS</a:t>
            </a:r>
            <a:endParaRPr sz="3100" b="1"/>
          </a:p>
        </p:txBody>
      </p:sp>
      <p:grpSp>
        <p:nvGrpSpPr>
          <p:cNvPr id="305" name="Google Shape;305;p19"/>
          <p:cNvGrpSpPr/>
          <p:nvPr/>
        </p:nvGrpSpPr>
        <p:grpSpPr>
          <a:xfrm>
            <a:off x="446534" y="453643"/>
            <a:ext cx="11298933" cy="98554"/>
            <a:chOff x="446534" y="453643"/>
            <a:chExt cx="11298933" cy="98554"/>
          </a:xfrm>
        </p:grpSpPr>
        <p:sp>
          <p:nvSpPr>
            <p:cNvPr id="306" name="Google Shape;306;p19"/>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42976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0"/>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0" y="638175"/>
            <a:ext cx="12191999" cy="62198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318" name="Google Shape;318;p20" descr="A person with a mustache&#10;&#10;Description automatically generated"/>
          <p:cNvPicPr preferRelativeResize="0"/>
          <p:nvPr/>
        </p:nvPicPr>
        <p:blipFill rotWithShape="1">
          <a:blip r:embed="rId3">
            <a:alphaModFix/>
          </a:blip>
          <a:srcRect l="709" r="18453" b="2"/>
          <a:stretch/>
        </p:blipFill>
        <p:spPr>
          <a:xfrm>
            <a:off x="446534" y="638175"/>
            <a:ext cx="3702877" cy="5762625"/>
          </a:xfrm>
          <a:prstGeom prst="rect">
            <a:avLst/>
          </a:prstGeom>
          <a:noFill/>
          <a:ln>
            <a:noFill/>
          </a:ln>
        </p:spPr>
      </p:pic>
      <p:pic>
        <p:nvPicPr>
          <p:cNvPr id="319" name="Google Shape;319;p20" descr="A group of people walking on the street&#10;&#10;Description automatically generated"/>
          <p:cNvPicPr preferRelativeResize="0">
            <a:picLocks noGrp="1"/>
          </p:cNvPicPr>
          <p:nvPr>
            <p:ph type="body" idx="1"/>
          </p:nvPr>
        </p:nvPicPr>
        <p:blipFill rotWithShape="1">
          <a:blip r:embed="rId4">
            <a:alphaModFix/>
          </a:blip>
          <a:srcRect l="18623" r="23868" b="2"/>
          <a:stretch/>
        </p:blipFill>
        <p:spPr>
          <a:xfrm>
            <a:off x="4241386" y="638175"/>
            <a:ext cx="3702877" cy="5762625"/>
          </a:xfrm>
          <a:prstGeom prst="rect">
            <a:avLst/>
          </a:prstGeom>
          <a:noFill/>
          <a:ln>
            <a:noFill/>
          </a:ln>
        </p:spPr>
      </p:pic>
      <p:sp>
        <p:nvSpPr>
          <p:cNvPr id="320" name="Google Shape;320;p20"/>
          <p:cNvSpPr/>
          <p:nvPr/>
        </p:nvSpPr>
        <p:spPr>
          <a:xfrm>
            <a:off x="8036240" y="638175"/>
            <a:ext cx="3709227" cy="575239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txBox="1">
            <a:spLocks noGrp="1"/>
          </p:cNvSpPr>
          <p:nvPr>
            <p:ph type="title"/>
          </p:nvPr>
        </p:nvSpPr>
        <p:spPr>
          <a:xfrm>
            <a:off x="8296274" y="1656292"/>
            <a:ext cx="3150659" cy="208586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3600"/>
              <a:buFont typeface="Gill Sans"/>
              <a:buNone/>
            </a:pPr>
            <a:r>
              <a:rPr lang="en-US" sz="3800" b="1">
                <a:solidFill>
                  <a:srgbClr val="FFFFFF"/>
                </a:solidFill>
              </a:rPr>
              <a:t>1969: STUDENT LED MASS MOVEMENT</a:t>
            </a:r>
            <a:endParaRPr sz="3000" b="1"/>
          </a:p>
        </p:txBody>
      </p:sp>
    </p:spTree>
    <p:extLst>
      <p:ext uri="{BB962C8B-B14F-4D97-AF65-F5344CB8AC3E}">
        <p14:creationId xmlns:p14="http://schemas.microsoft.com/office/powerpoint/2010/main" val="146550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581242" y="369681"/>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a:t>MASS UPSURGE, 1969 AND FALL OF AYUB KHAN</a:t>
            </a:r>
            <a:endParaRPr b="1"/>
          </a:p>
        </p:txBody>
      </p:sp>
      <p:sp>
        <p:nvSpPr>
          <p:cNvPr id="133" name="Google Shape;133;p4"/>
          <p:cNvSpPr/>
          <p:nvPr/>
        </p:nvSpPr>
        <p:spPr>
          <a:xfrm>
            <a:off x="446533" y="2180496"/>
            <a:ext cx="5404639" cy="4045683"/>
          </a:xfrm>
          <a:prstGeom prst="rect">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34" name="Google Shape;134;p4" descr="MassUpsurge 1969.jpg"/>
          <p:cNvPicPr preferRelativeResize="0"/>
          <p:nvPr/>
        </p:nvPicPr>
        <p:blipFill rotWithShape="1">
          <a:blip r:embed="rId3">
            <a:alphaModFix/>
          </a:blip>
          <a:srcRect/>
          <a:stretch/>
        </p:blipFill>
        <p:spPr>
          <a:xfrm>
            <a:off x="1099818" y="2361056"/>
            <a:ext cx="4077339" cy="3649219"/>
          </a:xfrm>
          <a:prstGeom prst="rect">
            <a:avLst/>
          </a:prstGeom>
          <a:noFill/>
          <a:ln>
            <a:noFill/>
          </a:ln>
        </p:spPr>
      </p:pic>
      <p:sp>
        <p:nvSpPr>
          <p:cNvPr id="135" name="Google Shape;135;p4"/>
          <p:cNvSpPr txBox="1">
            <a:spLocks noGrp="1"/>
          </p:cNvSpPr>
          <p:nvPr>
            <p:ph type="body" idx="1"/>
          </p:nvPr>
        </p:nvSpPr>
        <p:spPr>
          <a:xfrm>
            <a:off x="6335805" y="2180496"/>
            <a:ext cx="5275001" cy="4045683"/>
          </a:xfrm>
          <a:prstGeom prst="rect">
            <a:avLst/>
          </a:prstGeom>
          <a:noFill/>
          <a:ln>
            <a:noFill/>
          </a:ln>
        </p:spPr>
        <p:txBody>
          <a:bodyPr spcFirstLastPara="1" wrap="square" lIns="91425" tIns="45700" rIns="91425" bIns="45700" anchor="ctr" anchorCtr="0">
            <a:normAutofit/>
          </a:bodyPr>
          <a:lstStyle/>
          <a:p>
            <a:pPr marL="305435" lvl="0" indent="-324485" algn="l" rtl="0">
              <a:spcBef>
                <a:spcPts val="0"/>
              </a:spcBef>
              <a:spcAft>
                <a:spcPts val="0"/>
              </a:spcAft>
              <a:buSzPts val="1956"/>
              <a:buChar char="◼"/>
            </a:pPr>
            <a:r>
              <a:rPr lang="en-US" sz="2100" b="1"/>
              <a:t>1968 Agartala Conspiracy Case and the arrest of Sheikh Mujibur Rahman fuelled a mass movement in the East</a:t>
            </a:r>
            <a:endParaRPr sz="2100" b="1"/>
          </a:p>
          <a:p>
            <a:pPr marL="305435" lvl="0" indent="-324485" algn="l" rtl="0">
              <a:spcBef>
                <a:spcPts val="960"/>
              </a:spcBef>
              <a:spcAft>
                <a:spcPts val="0"/>
              </a:spcAft>
              <a:buSzPts val="1956"/>
              <a:buChar char="◼"/>
            </a:pPr>
            <a:r>
              <a:rPr lang="en-US" sz="2100" b="1"/>
              <a:t>All parties of Pakistan came under one demand for the fall of Ayub Khan</a:t>
            </a:r>
            <a:endParaRPr sz="2100" b="1"/>
          </a:p>
          <a:p>
            <a:pPr marL="305435" lvl="0" indent="-324485" algn="l" rtl="0">
              <a:spcBef>
                <a:spcPts val="960"/>
              </a:spcBef>
              <a:spcAft>
                <a:spcPts val="0"/>
              </a:spcAft>
              <a:buSzPts val="1956"/>
              <a:buChar char="◼"/>
            </a:pPr>
            <a:r>
              <a:rPr lang="en-US" sz="2100" b="1"/>
              <a:t>Protest rallies, student agitation and labor strikes increased in intensity</a:t>
            </a:r>
            <a:endParaRPr sz="2100" b="1"/>
          </a:p>
          <a:p>
            <a:pPr marL="305435" lvl="0" indent="-324485" algn="l" rtl="0">
              <a:spcBef>
                <a:spcPts val="960"/>
              </a:spcBef>
              <a:spcAft>
                <a:spcPts val="0"/>
              </a:spcAft>
              <a:buSzPts val="1956"/>
              <a:buChar char="◼"/>
            </a:pPr>
            <a:r>
              <a:rPr lang="en-US" sz="2100" b="1"/>
              <a:t>March 25, 1969 Ayub relinquished  his presidency</a:t>
            </a:r>
            <a:endParaRPr sz="21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5"/>
          <p:cNvSpPr txBox="1">
            <a:spLocks noGrp="1"/>
          </p:cNvSpPr>
          <p:nvPr>
            <p:ph type="title"/>
          </p:nvPr>
        </p:nvSpPr>
        <p:spPr>
          <a:xfrm>
            <a:off x="581192" y="5134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a:t>RISE OF ANOTHER MILITARY DICTATOR: GENERAL YAHYA</a:t>
            </a:r>
            <a:endParaRPr b="1"/>
          </a:p>
        </p:txBody>
      </p:sp>
      <p:sp>
        <p:nvSpPr>
          <p:cNvPr id="141" name="Google Shape;141;p5"/>
          <p:cNvSpPr/>
          <p:nvPr/>
        </p:nvSpPr>
        <p:spPr>
          <a:xfrm>
            <a:off x="446533" y="2180496"/>
            <a:ext cx="5404639" cy="4045683"/>
          </a:xfrm>
          <a:prstGeom prst="rect">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42" name="Google Shape;142;p5" descr="yahya khan.jpg"/>
          <p:cNvPicPr preferRelativeResize="0"/>
          <p:nvPr/>
        </p:nvPicPr>
        <p:blipFill rotWithShape="1">
          <a:blip r:embed="rId3">
            <a:alphaModFix/>
          </a:blip>
          <a:srcRect/>
          <a:stretch/>
        </p:blipFill>
        <p:spPr>
          <a:xfrm>
            <a:off x="1716154" y="2361056"/>
            <a:ext cx="2844666" cy="3649219"/>
          </a:xfrm>
          <a:prstGeom prst="rect">
            <a:avLst/>
          </a:prstGeom>
          <a:noFill/>
          <a:ln>
            <a:noFill/>
          </a:ln>
        </p:spPr>
      </p:pic>
      <p:sp>
        <p:nvSpPr>
          <p:cNvPr id="143" name="Google Shape;143;p5"/>
          <p:cNvSpPr txBox="1">
            <a:spLocks noGrp="1"/>
          </p:cNvSpPr>
          <p:nvPr>
            <p:ph type="body" idx="1"/>
          </p:nvPr>
        </p:nvSpPr>
        <p:spPr>
          <a:xfrm>
            <a:off x="6335805" y="2180496"/>
            <a:ext cx="5275001" cy="4045683"/>
          </a:xfrm>
          <a:prstGeom prst="rect">
            <a:avLst/>
          </a:prstGeom>
          <a:noFill/>
          <a:ln>
            <a:noFill/>
          </a:ln>
        </p:spPr>
        <p:txBody>
          <a:bodyPr spcFirstLastPara="1" wrap="square" lIns="91425" tIns="45700" rIns="91425" bIns="45700" anchor="ctr" anchorCtr="0">
            <a:noAutofit/>
          </a:bodyPr>
          <a:lstStyle/>
          <a:p>
            <a:pPr marL="305435" lvl="0" indent="-324485" algn="l" rtl="0">
              <a:spcBef>
                <a:spcPts val="0"/>
              </a:spcBef>
              <a:spcAft>
                <a:spcPts val="0"/>
              </a:spcAft>
              <a:buSzPts val="1956"/>
              <a:buChar char="◼"/>
            </a:pPr>
            <a:r>
              <a:rPr lang="en-US" sz="2100" b="1"/>
              <a:t>Ayub Khan handed over power to Army Commander Gen Yahya Khan</a:t>
            </a:r>
            <a:endParaRPr sz="2100" b="1"/>
          </a:p>
          <a:p>
            <a:pPr marL="305435" lvl="0" indent="-324485" algn="l" rtl="0">
              <a:spcBef>
                <a:spcPts val="960"/>
              </a:spcBef>
              <a:spcAft>
                <a:spcPts val="0"/>
              </a:spcAft>
              <a:buSzPts val="1956"/>
              <a:buChar char="◼"/>
            </a:pPr>
            <a:r>
              <a:rPr lang="en-US" sz="2100" b="1"/>
              <a:t>Martial law was declared</a:t>
            </a:r>
            <a:endParaRPr sz="2100" b="1"/>
          </a:p>
          <a:p>
            <a:pPr marL="305435" lvl="0" indent="-324485" algn="l" rtl="0">
              <a:spcBef>
                <a:spcPts val="960"/>
              </a:spcBef>
              <a:spcAft>
                <a:spcPts val="0"/>
              </a:spcAft>
              <a:buSzPts val="1956"/>
              <a:buChar char="◼"/>
            </a:pPr>
            <a:r>
              <a:rPr lang="en-US" sz="2100" b="1"/>
              <a:t>Chief Martial Law Administrator Gen Yahya Khan on March 31, 1969 declared himself President </a:t>
            </a:r>
            <a:endParaRPr sz="2100" b="1"/>
          </a:p>
          <a:p>
            <a:pPr marL="305435" lvl="0" indent="-324485" algn="l" rtl="0">
              <a:spcBef>
                <a:spcPts val="960"/>
              </a:spcBef>
              <a:spcAft>
                <a:spcPts val="0"/>
              </a:spcAft>
              <a:buSzPts val="1956"/>
              <a:buChar char="◼"/>
            </a:pPr>
            <a:r>
              <a:rPr lang="en-US" sz="2100" b="1"/>
              <a:t>Election through universal adult franchise was promised</a:t>
            </a:r>
            <a:endParaRPr sz="2100" b="1"/>
          </a:p>
          <a:p>
            <a:pPr marL="305435" lvl="0" indent="-324485" algn="l" rtl="0">
              <a:spcBef>
                <a:spcPts val="960"/>
              </a:spcBef>
              <a:spcAft>
                <a:spcPts val="0"/>
              </a:spcAft>
              <a:buSzPts val="1956"/>
              <a:buChar char="◼"/>
            </a:pPr>
            <a:r>
              <a:rPr lang="en-US" sz="2100" b="1"/>
              <a:t>National Assembly of 300 seats to include 162 from EP and 138 from WP</a:t>
            </a:r>
            <a:endParaRPr sz="21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6"/>
          <p:cNvSpPr txBox="1">
            <a:spLocks noGrp="1"/>
          </p:cNvSpPr>
          <p:nvPr>
            <p:ph type="title"/>
          </p:nvPr>
        </p:nvSpPr>
        <p:spPr>
          <a:xfrm>
            <a:off x="581192" y="522431"/>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sz="3100" b="1"/>
              <a:t>NOVEMBER 1970: CYCLONE AND ITS IMPACT</a:t>
            </a:r>
            <a:endParaRPr sz="3100" b="1"/>
          </a:p>
        </p:txBody>
      </p:sp>
      <p:sp>
        <p:nvSpPr>
          <p:cNvPr id="149" name="Google Shape;149;p6"/>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Autofit/>
          </a:bodyPr>
          <a:lstStyle/>
          <a:p>
            <a:pPr marL="305435" lvl="0" indent="-318135" algn="l" rtl="0">
              <a:spcBef>
                <a:spcPts val="0"/>
              </a:spcBef>
              <a:spcAft>
                <a:spcPts val="0"/>
              </a:spcAft>
              <a:buSzPts val="1856"/>
              <a:buChar char="◼"/>
            </a:pPr>
            <a:r>
              <a:rPr lang="en-US" sz="2000" b="1"/>
              <a:t>On the night between 12 &amp; 13 November, 1970, East Pakistan’s coastline was struck by  a major cyclone accompanied by high tidal waves</a:t>
            </a:r>
            <a:endParaRPr sz="2000" b="1"/>
          </a:p>
          <a:p>
            <a:pPr marL="305435" lvl="0" indent="-318135" algn="l" rtl="0">
              <a:spcBef>
                <a:spcPts val="960"/>
              </a:spcBef>
              <a:spcAft>
                <a:spcPts val="0"/>
              </a:spcAft>
              <a:buSzPts val="1856"/>
              <a:buChar char="◼"/>
            </a:pPr>
            <a:r>
              <a:rPr lang="en-US" sz="2000" b="1"/>
              <a:t>Over half a million people were killed</a:t>
            </a:r>
            <a:endParaRPr sz="2000" b="1"/>
          </a:p>
          <a:p>
            <a:pPr marL="305435" lvl="0" indent="-318135" algn="l" rtl="0">
              <a:spcBef>
                <a:spcPts val="960"/>
              </a:spcBef>
              <a:spcAft>
                <a:spcPts val="0"/>
              </a:spcAft>
              <a:buSzPts val="1856"/>
              <a:buChar char="◼"/>
            </a:pPr>
            <a:r>
              <a:rPr lang="en-US" sz="2000" b="1"/>
              <a:t>The Pakistan state wasn’t even aware; later in denial; and then sent very  little relief and way too late</a:t>
            </a:r>
            <a:endParaRPr sz="2000" b="1"/>
          </a:p>
          <a:p>
            <a:pPr marL="305435" lvl="0" indent="-318135" algn="l" rtl="0">
              <a:spcBef>
                <a:spcPts val="960"/>
              </a:spcBef>
              <a:spcAft>
                <a:spcPts val="0"/>
              </a:spcAft>
              <a:buSzPts val="1856"/>
              <a:buChar char="◼"/>
            </a:pPr>
            <a:r>
              <a:rPr lang="en-US" sz="2000" b="1"/>
              <a:t>Massive civilian mobilization and foreign relief efforts helped in the recovery</a:t>
            </a:r>
            <a:endParaRPr sz="2000" b="1"/>
          </a:p>
          <a:p>
            <a:pPr marL="305435" lvl="0" indent="-200279" algn="l" rtl="0">
              <a:spcBef>
                <a:spcPts val="960"/>
              </a:spcBef>
              <a:spcAft>
                <a:spcPts val="0"/>
              </a:spcAft>
              <a:buSzPts val="1656"/>
              <a:buNone/>
            </a:pPr>
            <a:endParaRPr sz="2000" b="1"/>
          </a:p>
          <a:p>
            <a:pPr marL="0" lvl="0" indent="0" algn="ctr" rtl="0">
              <a:spcBef>
                <a:spcPts val="960"/>
              </a:spcBef>
              <a:spcAft>
                <a:spcPts val="0"/>
              </a:spcAft>
              <a:buSzPts val="1656"/>
              <a:buNone/>
            </a:pPr>
            <a:r>
              <a:rPr lang="en-US" sz="2000" b="1"/>
              <a:t>East Pakistan realized through this experience, the insensitivity of the Pakistanis towards them</a:t>
            </a:r>
            <a:endParaRPr sz="2000" b="1"/>
          </a:p>
          <a:p>
            <a:pPr marL="305435" lvl="0" indent="-200279" algn="l" rtl="0">
              <a:spcBef>
                <a:spcPts val="960"/>
              </a:spcBef>
              <a:spcAft>
                <a:spcPts val="0"/>
              </a:spcAft>
              <a:buSzPts val="1656"/>
              <a:buNone/>
            </a:pPr>
            <a:endParaRPr sz="2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a:t>OUTLINE</a:t>
            </a:r>
            <a:endParaRPr b="1"/>
          </a:p>
        </p:txBody>
      </p:sp>
      <p:sp>
        <p:nvSpPr>
          <p:cNvPr id="119" name="Google Shape;119;p2"/>
          <p:cNvSpPr txBox="1">
            <a:spLocks noGrp="1"/>
          </p:cNvSpPr>
          <p:nvPr>
            <p:ph type="body" idx="1"/>
          </p:nvPr>
        </p:nvSpPr>
        <p:spPr>
          <a:xfrm>
            <a:off x="581192" y="2585696"/>
            <a:ext cx="11029500" cy="3678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656"/>
              <a:buNone/>
            </a:pPr>
            <a:r>
              <a:rPr lang="en-US" sz="2200" b="1"/>
              <a:t>Learning Objectives:  </a:t>
            </a:r>
            <a:endParaRPr sz="2200" b="1"/>
          </a:p>
          <a:p>
            <a:pPr marL="305435" lvl="0" indent="-330835" algn="l" rtl="0">
              <a:spcBef>
                <a:spcPts val="960"/>
              </a:spcBef>
              <a:spcAft>
                <a:spcPts val="0"/>
              </a:spcAft>
              <a:buSzPts val="2056"/>
              <a:buChar char="◼"/>
            </a:pPr>
            <a:r>
              <a:rPr lang="en-US" sz="2200" b="1"/>
              <a:t>Recognize that the war of independence was the culmination of decades of struggle for social, economic, cultural, political emancipation of the people of Bangladesh</a:t>
            </a:r>
            <a:endParaRPr sz="2200" b="1"/>
          </a:p>
          <a:p>
            <a:pPr marL="305435" lvl="0" indent="-330835" algn="l" rtl="0">
              <a:spcBef>
                <a:spcPts val="960"/>
              </a:spcBef>
              <a:spcAft>
                <a:spcPts val="0"/>
              </a:spcAft>
              <a:buSzPts val="2056"/>
              <a:buChar char="◼"/>
            </a:pPr>
            <a:r>
              <a:rPr lang="en-US" sz="2200" b="1"/>
              <a:t>Trace the events from the 1969 mass uprising to the start of the genocide  by Pakistan on March 26th 1971</a:t>
            </a:r>
            <a:endParaRPr sz="2200" b="1"/>
          </a:p>
          <a:p>
            <a:pPr marL="305435" lvl="0" indent="-330835" algn="l" rtl="0">
              <a:spcBef>
                <a:spcPts val="960"/>
              </a:spcBef>
              <a:spcAft>
                <a:spcPts val="0"/>
              </a:spcAft>
              <a:buSzPts val="2056"/>
              <a:buChar char="◼"/>
            </a:pPr>
            <a:r>
              <a:rPr lang="en-US" sz="2200" b="1"/>
              <a:t>Identify the critical leaders in Bangladesh and their contributions during the war of independence</a:t>
            </a:r>
            <a:endParaRPr sz="2200" b="1"/>
          </a:p>
          <a:p>
            <a:pPr marL="305435" lvl="0" indent="-330835" algn="l" rtl="0">
              <a:spcBef>
                <a:spcPts val="960"/>
              </a:spcBef>
              <a:spcAft>
                <a:spcPts val="0"/>
              </a:spcAft>
              <a:buSzPts val="2056"/>
              <a:buChar char="◼"/>
            </a:pPr>
            <a:r>
              <a:rPr lang="en-US" sz="2200" b="1"/>
              <a:t>Identify the war criminals and their role in the genocide and the killing of Bengalee intellectuals</a:t>
            </a:r>
            <a:endParaRPr sz="2200" b="1"/>
          </a:p>
          <a:p>
            <a:pPr marL="305435" lvl="0" indent="-330835" algn="l" rtl="0">
              <a:spcBef>
                <a:spcPts val="960"/>
              </a:spcBef>
              <a:spcAft>
                <a:spcPts val="0"/>
              </a:spcAft>
              <a:buSzPts val="2056"/>
              <a:buChar char="◼"/>
            </a:pPr>
            <a:r>
              <a:rPr lang="en-US" sz="2200" b="1"/>
              <a:t>Describe the role of superpowers and the global support for Bangladesh in the war of independence</a:t>
            </a:r>
            <a:endParaRPr sz="2200" b="1"/>
          </a:p>
          <a:p>
            <a:pPr marL="305435" lvl="0" indent="-200279" algn="l" rtl="0">
              <a:spcBef>
                <a:spcPts val="960"/>
              </a:spcBef>
              <a:spcAft>
                <a:spcPts val="0"/>
              </a:spcAft>
              <a:buSzPts val="1656"/>
              <a:buNone/>
            </a:pPr>
            <a:endParaRPr sz="22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7"/>
          <p:cNvSpPr txBox="1">
            <a:spLocks noGrp="1"/>
          </p:cNvSpPr>
          <p:nvPr>
            <p:ph type="title"/>
          </p:nvPr>
        </p:nvSpPr>
        <p:spPr>
          <a:xfrm>
            <a:off x="838790" y="817175"/>
            <a:ext cx="105144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600"/>
              <a:buFont typeface="Gill Sans"/>
              <a:buNone/>
            </a:pPr>
            <a:r>
              <a:rPr lang="en-US" sz="2600" b="1"/>
              <a:t>1970 ELECTION AND LANDSLIDE VICTORY</a:t>
            </a:r>
            <a:endParaRPr sz="2600" b="1"/>
          </a:p>
          <a:p>
            <a:pPr marL="0" lvl="0" indent="0" algn="l" rtl="0">
              <a:spcBef>
                <a:spcPts val="0"/>
              </a:spcBef>
              <a:spcAft>
                <a:spcPts val="0"/>
              </a:spcAft>
              <a:buClr>
                <a:schemeClr val="lt1"/>
              </a:buClr>
              <a:buSzPts val="2600"/>
              <a:buFont typeface="Gill Sans"/>
              <a:buNone/>
            </a:pPr>
            <a:endParaRPr sz="2600" b="1"/>
          </a:p>
        </p:txBody>
      </p:sp>
      <p:sp>
        <p:nvSpPr>
          <p:cNvPr id="155" name="Google Shape;155;p7"/>
          <p:cNvSpPr txBox="1">
            <a:spLocks noGrp="1"/>
          </p:cNvSpPr>
          <p:nvPr>
            <p:ph type="body" idx="1"/>
          </p:nvPr>
        </p:nvSpPr>
        <p:spPr>
          <a:xfrm>
            <a:off x="601255" y="1964168"/>
            <a:ext cx="3409800" cy="4036500"/>
          </a:xfrm>
          <a:prstGeom prst="rect">
            <a:avLst/>
          </a:prstGeom>
          <a:noFill/>
          <a:ln>
            <a:noFill/>
          </a:ln>
        </p:spPr>
        <p:txBody>
          <a:bodyPr spcFirstLastPara="1" wrap="square" lIns="91425" tIns="45700" rIns="91425" bIns="45700" anchor="ctr" anchorCtr="0">
            <a:normAutofit lnSpcReduction="10000"/>
          </a:bodyPr>
          <a:lstStyle/>
          <a:p>
            <a:pPr marL="305435" lvl="0" indent="-305435" algn="l" rtl="0">
              <a:spcBef>
                <a:spcPts val="0"/>
              </a:spcBef>
              <a:spcAft>
                <a:spcPts val="0"/>
              </a:spcAft>
              <a:buClr>
                <a:schemeClr val="dk1"/>
              </a:buClr>
              <a:buSzPts val="1656"/>
              <a:buChar char="◼"/>
            </a:pPr>
            <a:r>
              <a:rPr lang="en-US" b="1">
                <a:solidFill>
                  <a:schemeClr val="dk1"/>
                </a:solidFill>
              </a:rPr>
              <a:t>Bangbandhu led Awami League won a landslide victory on the basis of the six point demand</a:t>
            </a:r>
            <a:endParaRPr b="1">
              <a:solidFill>
                <a:schemeClr val="dk1"/>
              </a:solidFill>
            </a:endParaRPr>
          </a:p>
          <a:p>
            <a:pPr marL="305435" lvl="0" indent="-305435" algn="l" rtl="0">
              <a:spcBef>
                <a:spcPts val="960"/>
              </a:spcBef>
              <a:spcAft>
                <a:spcPts val="0"/>
              </a:spcAft>
              <a:buClr>
                <a:schemeClr val="dk1"/>
              </a:buClr>
              <a:buSzPts val="1656"/>
              <a:buChar char="◼"/>
            </a:pPr>
            <a:r>
              <a:rPr lang="en-US" b="1">
                <a:solidFill>
                  <a:schemeClr val="dk1"/>
                </a:solidFill>
              </a:rPr>
              <a:t>    - 160 out of 162 seats in EP ; total seats in Pakistan - 300</a:t>
            </a:r>
            <a:endParaRPr b="1">
              <a:solidFill>
                <a:schemeClr val="dk1"/>
              </a:solidFill>
            </a:endParaRPr>
          </a:p>
          <a:p>
            <a:pPr marL="305435" lvl="0" indent="-305435" algn="l" rtl="0">
              <a:spcBef>
                <a:spcPts val="960"/>
              </a:spcBef>
              <a:spcAft>
                <a:spcPts val="0"/>
              </a:spcAft>
              <a:buClr>
                <a:schemeClr val="dk1"/>
              </a:buClr>
              <a:buSzPts val="1656"/>
              <a:buChar char="◼"/>
            </a:pPr>
            <a:r>
              <a:rPr lang="en-US" b="1">
                <a:solidFill>
                  <a:schemeClr val="dk1"/>
                </a:solidFill>
              </a:rPr>
              <a:t>Bhutto’s PPP won 81 seats; all in WP</a:t>
            </a:r>
            <a:endParaRPr b="1">
              <a:solidFill>
                <a:schemeClr val="dk1"/>
              </a:solidFill>
            </a:endParaRPr>
          </a:p>
          <a:p>
            <a:pPr marL="305435" lvl="0" indent="-305435" algn="l" rtl="0">
              <a:spcBef>
                <a:spcPts val="960"/>
              </a:spcBef>
              <a:spcAft>
                <a:spcPts val="0"/>
              </a:spcAft>
              <a:buClr>
                <a:schemeClr val="dk1"/>
              </a:buClr>
              <a:buSzPts val="1656"/>
              <a:buChar char="◼"/>
            </a:pPr>
            <a:r>
              <a:rPr lang="en-US" b="1">
                <a:solidFill>
                  <a:schemeClr val="dk1"/>
                </a:solidFill>
              </a:rPr>
              <a:t>Absolute victory of Awami League energized EP demand for freedom and regional autonomy</a:t>
            </a:r>
            <a:endParaRPr b="1">
              <a:solidFill>
                <a:schemeClr val="dk1"/>
              </a:solidFill>
            </a:endParaRPr>
          </a:p>
        </p:txBody>
      </p:sp>
      <p:pic>
        <p:nvPicPr>
          <p:cNvPr id="156" name="Google Shape;156;p7" descr="Picture1.jpg"/>
          <p:cNvPicPr preferRelativeResize="0"/>
          <p:nvPr/>
        </p:nvPicPr>
        <p:blipFill rotWithShape="1">
          <a:blip r:embed="rId3">
            <a:alphaModFix/>
          </a:blip>
          <a:srcRect/>
          <a:stretch/>
        </p:blipFill>
        <p:spPr>
          <a:xfrm>
            <a:off x="4791522" y="2108336"/>
            <a:ext cx="6489819" cy="26619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581192" y="890978"/>
            <a:ext cx="11029500" cy="1095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2"/>
              </a:buClr>
              <a:buSzPts val="2800"/>
              <a:buFont typeface="Gill Sans"/>
              <a:buNone/>
            </a:pPr>
            <a:r>
              <a:rPr lang="en-US" sz="3100" b="1"/>
              <a:t>POST-ELECTION EVENTS</a:t>
            </a:r>
            <a:endParaRPr sz="3100" b="1"/>
          </a:p>
          <a:p>
            <a:pPr marL="0" lvl="0" indent="0" algn="l" rtl="0">
              <a:spcBef>
                <a:spcPts val="0"/>
              </a:spcBef>
              <a:spcAft>
                <a:spcPts val="0"/>
              </a:spcAft>
              <a:buClr>
                <a:schemeClr val="lt1"/>
              </a:buClr>
              <a:buSzPts val="2800"/>
              <a:buFont typeface="Gill Sans"/>
              <a:buNone/>
            </a:pPr>
            <a:endParaRPr>
              <a:solidFill>
                <a:schemeClr val="accent2"/>
              </a:solidFill>
            </a:endParaRPr>
          </a:p>
        </p:txBody>
      </p:sp>
      <p:sp>
        <p:nvSpPr>
          <p:cNvPr id="162" name="Google Shape;162;p8"/>
          <p:cNvSpPr/>
          <p:nvPr/>
        </p:nvSpPr>
        <p:spPr>
          <a:xfrm>
            <a:off x="446533" y="457201"/>
            <a:ext cx="11298933"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txBox="1">
            <a:spLocks noGrp="1"/>
          </p:cNvSpPr>
          <p:nvPr>
            <p:ph type="body" idx="1"/>
          </p:nvPr>
        </p:nvSpPr>
        <p:spPr>
          <a:xfrm>
            <a:off x="581192" y="2328900"/>
            <a:ext cx="11029500" cy="3979200"/>
          </a:xfrm>
          <a:prstGeom prst="rect">
            <a:avLst/>
          </a:prstGeom>
          <a:noFill/>
          <a:ln>
            <a:noFill/>
          </a:ln>
        </p:spPr>
        <p:txBody>
          <a:bodyPr spcFirstLastPara="1" wrap="square" lIns="91425" tIns="45700" rIns="91425" bIns="45700" anchor="ctr" anchorCtr="0">
            <a:noAutofit/>
          </a:bodyPr>
          <a:lstStyle/>
          <a:p>
            <a:pPr marL="305435" lvl="0" indent="-324485" algn="l" rtl="0">
              <a:lnSpc>
                <a:spcPct val="90000"/>
              </a:lnSpc>
              <a:spcBef>
                <a:spcPts val="0"/>
              </a:spcBef>
              <a:spcAft>
                <a:spcPts val="0"/>
              </a:spcAft>
              <a:buSzPts val="1680"/>
              <a:buChar char="◼"/>
            </a:pPr>
            <a:r>
              <a:rPr lang="en-US" b="1">
                <a:solidFill>
                  <a:srgbClr val="465B24"/>
                </a:solidFill>
              </a:rPr>
              <a:t>Bhutto refuses to allow Mujib to form government</a:t>
            </a:r>
            <a:endParaRPr b="1">
              <a:solidFill>
                <a:srgbClr val="465B24"/>
              </a:solidFill>
            </a:endParaRPr>
          </a:p>
          <a:p>
            <a:pPr marL="305435" lvl="0" indent="-324485" algn="l" rtl="0">
              <a:lnSpc>
                <a:spcPct val="90000"/>
              </a:lnSpc>
              <a:spcBef>
                <a:spcPts val="900"/>
              </a:spcBef>
              <a:spcAft>
                <a:spcPts val="0"/>
              </a:spcAft>
              <a:buSzPts val="1680"/>
              <a:buChar char="◼"/>
            </a:pPr>
            <a:r>
              <a:rPr lang="en-US" b="1">
                <a:solidFill>
                  <a:srgbClr val="465B24"/>
                </a:solidFill>
              </a:rPr>
              <a:t>January 17, 1971: Yahya visits Bhutto in Larkana with military generals and draws up plan for military action in EP</a:t>
            </a:r>
            <a:endParaRPr b="1">
              <a:solidFill>
                <a:srgbClr val="465B24"/>
              </a:solidFill>
            </a:endParaRPr>
          </a:p>
          <a:p>
            <a:pPr marL="305435" lvl="0" indent="-324485" algn="l" rtl="0">
              <a:lnSpc>
                <a:spcPct val="90000"/>
              </a:lnSpc>
              <a:spcBef>
                <a:spcPts val="900"/>
              </a:spcBef>
              <a:spcAft>
                <a:spcPts val="0"/>
              </a:spcAft>
              <a:buSzPts val="1680"/>
              <a:buChar char="◼"/>
            </a:pPr>
            <a:r>
              <a:rPr lang="en-US" b="1">
                <a:solidFill>
                  <a:srgbClr val="465B24"/>
                </a:solidFill>
              </a:rPr>
              <a:t>Pak military in EP strengthened and prepared for Operation Blitz</a:t>
            </a:r>
            <a:endParaRPr b="1">
              <a:solidFill>
                <a:srgbClr val="465B24"/>
              </a:solidFill>
            </a:endParaRPr>
          </a:p>
          <a:p>
            <a:pPr marL="305435" lvl="0" indent="-324485" algn="l" rtl="0">
              <a:lnSpc>
                <a:spcPct val="90000"/>
              </a:lnSpc>
              <a:spcBef>
                <a:spcPts val="900"/>
              </a:spcBef>
              <a:spcAft>
                <a:spcPts val="0"/>
              </a:spcAft>
              <a:buSzPts val="1680"/>
              <a:buChar char="◼"/>
            </a:pPr>
            <a:r>
              <a:rPr lang="en-US" b="1">
                <a:solidFill>
                  <a:srgbClr val="465B24"/>
                </a:solidFill>
              </a:rPr>
              <a:t>March 1: Yahya postpones convening of Parliament </a:t>
            </a:r>
            <a:endParaRPr b="1">
              <a:solidFill>
                <a:srgbClr val="465B24"/>
              </a:solidFill>
            </a:endParaRPr>
          </a:p>
          <a:p>
            <a:pPr marL="305435" lvl="0" indent="-324485" algn="l" rtl="0">
              <a:lnSpc>
                <a:spcPct val="90000"/>
              </a:lnSpc>
              <a:spcBef>
                <a:spcPts val="900"/>
              </a:spcBef>
              <a:spcAft>
                <a:spcPts val="0"/>
              </a:spcAft>
              <a:buSzPts val="1680"/>
              <a:buChar char="◼"/>
            </a:pPr>
            <a:r>
              <a:rPr lang="en-US" b="1">
                <a:solidFill>
                  <a:srgbClr val="465B24"/>
                </a:solidFill>
              </a:rPr>
              <a:t>Bengalis realize Pakistan cannot be trusted to hand over power</a:t>
            </a:r>
            <a:endParaRPr b="1">
              <a:solidFill>
                <a:srgbClr val="465B24"/>
              </a:solidFill>
            </a:endParaRPr>
          </a:p>
          <a:p>
            <a:pPr marL="305435" lvl="0" indent="-324485" algn="l" rtl="0">
              <a:lnSpc>
                <a:spcPct val="90000"/>
              </a:lnSpc>
              <a:spcBef>
                <a:spcPts val="900"/>
              </a:spcBef>
              <a:spcAft>
                <a:spcPts val="0"/>
              </a:spcAft>
              <a:buSzPts val="1680"/>
              <a:buChar char="◼"/>
            </a:pPr>
            <a:r>
              <a:rPr lang="en-US" b="1">
                <a:solidFill>
                  <a:srgbClr val="465B24"/>
                </a:solidFill>
              </a:rPr>
              <a:t>Non Cooperation Movement starts</a:t>
            </a:r>
            <a:endParaRPr b="1">
              <a:solidFill>
                <a:srgbClr val="465B24"/>
              </a:solidFill>
            </a:endParaRPr>
          </a:p>
          <a:p>
            <a:pPr marL="305435" lvl="0" indent="-324485" algn="l" rtl="0">
              <a:lnSpc>
                <a:spcPct val="90000"/>
              </a:lnSpc>
              <a:spcBef>
                <a:spcPts val="900"/>
              </a:spcBef>
              <a:spcAft>
                <a:spcPts val="0"/>
              </a:spcAft>
              <a:buSzPts val="1680"/>
              <a:buChar char="◼"/>
            </a:pPr>
            <a:r>
              <a:rPr lang="en-US" b="1">
                <a:solidFill>
                  <a:srgbClr val="465B24"/>
                </a:solidFill>
              </a:rPr>
              <a:t>March 2: Students hoist flag of BD at Dhaka University</a:t>
            </a:r>
            <a:endParaRPr b="1">
              <a:solidFill>
                <a:srgbClr val="465B24"/>
              </a:solidFill>
            </a:endParaRPr>
          </a:p>
          <a:p>
            <a:pPr marL="305435" lvl="0" indent="-324485" algn="l" rtl="0">
              <a:lnSpc>
                <a:spcPct val="90000"/>
              </a:lnSpc>
              <a:spcBef>
                <a:spcPts val="900"/>
              </a:spcBef>
              <a:spcAft>
                <a:spcPts val="0"/>
              </a:spcAft>
              <a:buSzPts val="1680"/>
              <a:buChar char="◼"/>
            </a:pPr>
            <a:r>
              <a:rPr lang="en-US" b="1">
                <a:solidFill>
                  <a:srgbClr val="465B24"/>
                </a:solidFill>
              </a:rPr>
              <a:t>March 3: Students read out Manifesto of BD Independence</a:t>
            </a:r>
            <a:endParaRPr b="1">
              <a:solidFill>
                <a:srgbClr val="465B24"/>
              </a:solidFill>
            </a:endParaRPr>
          </a:p>
          <a:p>
            <a:pPr marL="305435" lvl="0" indent="-324485" algn="l" rtl="0">
              <a:lnSpc>
                <a:spcPct val="90000"/>
              </a:lnSpc>
              <a:spcBef>
                <a:spcPts val="900"/>
              </a:spcBef>
              <a:spcAft>
                <a:spcPts val="0"/>
              </a:spcAft>
              <a:buSzPts val="1680"/>
              <a:buChar char="◼"/>
            </a:pPr>
            <a:r>
              <a:rPr lang="en-US" b="1">
                <a:solidFill>
                  <a:srgbClr val="465B24"/>
                </a:solidFill>
              </a:rPr>
              <a:t>March 7: Mujib calls on people to resist conspiracies and prepare for struggle for freedom and independence</a:t>
            </a:r>
            <a:endParaRPr b="1">
              <a:solidFill>
                <a:srgbClr val="465B24"/>
              </a:solidFill>
            </a:endParaRPr>
          </a:p>
          <a:p>
            <a:pPr marL="305435" lvl="0" indent="-324485" algn="l" rtl="0">
              <a:lnSpc>
                <a:spcPct val="90000"/>
              </a:lnSpc>
              <a:spcBef>
                <a:spcPts val="900"/>
              </a:spcBef>
              <a:spcAft>
                <a:spcPts val="0"/>
              </a:spcAft>
              <a:buSzPts val="1680"/>
              <a:buChar char="◼"/>
            </a:pPr>
            <a:r>
              <a:rPr lang="en-US" b="1">
                <a:solidFill>
                  <a:srgbClr val="465B24"/>
                </a:solidFill>
              </a:rPr>
              <a:t>March: Yahya and Bhutto hold meetings with Mujib and AL but secretly prepare for genocide</a:t>
            </a:r>
            <a:endParaRPr b="1">
              <a:solidFill>
                <a:srgbClr val="465B24"/>
              </a:solidFill>
            </a:endParaRPr>
          </a:p>
          <a:p>
            <a:pPr marL="305435" lvl="0" indent="-324485" algn="l" rtl="0">
              <a:lnSpc>
                <a:spcPct val="90000"/>
              </a:lnSpc>
              <a:spcBef>
                <a:spcPts val="900"/>
              </a:spcBef>
              <a:spcAft>
                <a:spcPts val="0"/>
              </a:spcAft>
              <a:buSzPts val="1680"/>
              <a:buChar char="◼"/>
            </a:pPr>
            <a:r>
              <a:rPr lang="en-US" b="1">
                <a:solidFill>
                  <a:srgbClr val="465B24"/>
                </a:solidFill>
              </a:rPr>
              <a:t>March 25: Operation Searchlight and mass killings start under General Khadim Hussain Raja</a:t>
            </a:r>
            <a:endParaRPr b="1">
              <a:solidFill>
                <a:srgbClr val="465B24"/>
              </a:solidFill>
            </a:endParaRPr>
          </a:p>
          <a:p>
            <a:pPr marL="305435" lvl="0" indent="-324485" algn="l" rtl="0">
              <a:lnSpc>
                <a:spcPct val="90000"/>
              </a:lnSpc>
              <a:spcBef>
                <a:spcPts val="900"/>
              </a:spcBef>
              <a:spcAft>
                <a:spcPts val="0"/>
              </a:spcAft>
              <a:buSzPts val="1680"/>
              <a:buChar char="◼"/>
            </a:pPr>
            <a:r>
              <a:rPr lang="en-US" b="1">
                <a:solidFill>
                  <a:srgbClr val="465B24"/>
                </a:solidFill>
              </a:rPr>
              <a:t>March 26: Bangabandhu declares independence of Bangladesh</a:t>
            </a:r>
            <a:endParaRPr b="1">
              <a:solidFill>
                <a:srgbClr val="465B24"/>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9"/>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txBox="1">
            <a:spLocks noGrp="1"/>
          </p:cNvSpPr>
          <p:nvPr>
            <p:ph type="title"/>
          </p:nvPr>
        </p:nvSpPr>
        <p:spPr>
          <a:xfrm>
            <a:off x="581191" y="4610099"/>
            <a:ext cx="10993549" cy="1066801"/>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3600"/>
              <a:buFont typeface="Gill Sans"/>
              <a:buNone/>
            </a:pPr>
            <a:r>
              <a:rPr lang="en-US" sz="3900" b="1"/>
              <a:t>MARCH 2 AND MARCH 7, 1971</a:t>
            </a:r>
            <a:endParaRPr sz="3600"/>
          </a:p>
        </p:txBody>
      </p:sp>
      <p:sp>
        <p:nvSpPr>
          <p:cNvPr id="173" name="Google Shape;173;p9"/>
          <p:cNvSpPr/>
          <p:nvPr/>
        </p:nvSpPr>
        <p:spPr>
          <a:xfrm>
            <a:off x="0" y="723900"/>
            <a:ext cx="12192000" cy="37081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74" name="Google Shape;174;p9" descr="Picture2.jpg"/>
          <p:cNvPicPr preferRelativeResize="0">
            <a:picLocks noGrp="1"/>
          </p:cNvPicPr>
          <p:nvPr>
            <p:ph type="body" idx="1"/>
          </p:nvPr>
        </p:nvPicPr>
        <p:blipFill rotWithShape="1">
          <a:blip r:embed="rId3">
            <a:alphaModFix/>
          </a:blip>
          <a:srcRect/>
          <a:stretch/>
        </p:blipFill>
        <p:spPr>
          <a:xfrm>
            <a:off x="775361" y="1901547"/>
            <a:ext cx="3014297" cy="1187783"/>
          </a:xfrm>
          <a:prstGeom prst="rect">
            <a:avLst/>
          </a:prstGeom>
          <a:noFill/>
          <a:ln>
            <a:noFill/>
          </a:ln>
        </p:spPr>
      </p:pic>
      <p:sp>
        <p:nvSpPr>
          <p:cNvPr id="175" name="Google Shape;175;p9"/>
          <p:cNvSpPr/>
          <p:nvPr/>
        </p:nvSpPr>
        <p:spPr>
          <a:xfrm>
            <a:off x="454392" y="641102"/>
            <a:ext cx="3666744" cy="3698516"/>
          </a:xfrm>
          <a:prstGeom prst="rect">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76" name="Google Shape;176;p9" descr="7March.jpg"/>
          <p:cNvPicPr preferRelativeResize="0"/>
          <p:nvPr/>
        </p:nvPicPr>
        <p:blipFill rotWithShape="1">
          <a:blip r:embed="rId4">
            <a:alphaModFix/>
          </a:blip>
          <a:srcRect/>
          <a:stretch/>
        </p:blipFill>
        <p:spPr>
          <a:xfrm>
            <a:off x="4436409" y="1166430"/>
            <a:ext cx="6964504" cy="2614883"/>
          </a:xfrm>
          <a:prstGeom prst="rect">
            <a:avLst/>
          </a:prstGeom>
          <a:noFill/>
          <a:ln>
            <a:noFill/>
          </a:ln>
        </p:spPr>
      </p:pic>
      <p:sp>
        <p:nvSpPr>
          <p:cNvPr id="177" name="Google Shape;177;p9"/>
          <p:cNvSpPr/>
          <p:nvPr/>
        </p:nvSpPr>
        <p:spPr>
          <a:xfrm>
            <a:off x="4248704" y="642071"/>
            <a:ext cx="7475220" cy="3701443"/>
          </a:xfrm>
          <a:prstGeom prst="rect">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8" name="Google Shape;178;p9"/>
          <p:cNvSpPr/>
          <p:nvPr/>
        </p:nvSpPr>
        <p:spPr>
          <a:xfrm>
            <a:off x="11648660" y="4432079"/>
            <a:ext cx="83731" cy="196077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a:t>OPERATION SEARCHLIGHT: MILITARY CRACKDOWN</a:t>
            </a:r>
            <a:endParaRPr b="1"/>
          </a:p>
          <a:p>
            <a:pPr marL="0" lvl="0" indent="0" algn="l" rtl="0">
              <a:spcBef>
                <a:spcPts val="0"/>
              </a:spcBef>
              <a:spcAft>
                <a:spcPts val="0"/>
              </a:spcAft>
              <a:buClr>
                <a:schemeClr val="lt1"/>
              </a:buClr>
              <a:buSzPts val="2800"/>
              <a:buFont typeface="Gill Sans"/>
              <a:buNone/>
            </a:pPr>
            <a:endParaRPr/>
          </a:p>
        </p:txBody>
      </p:sp>
      <p:pic>
        <p:nvPicPr>
          <p:cNvPr id="184" name="Google Shape;184;p10" descr="Operation Searchlight.jpg"/>
          <p:cNvPicPr preferRelativeResize="0"/>
          <p:nvPr/>
        </p:nvPicPr>
        <p:blipFill rotWithShape="1">
          <a:blip r:embed="rId3">
            <a:alphaModFix/>
          </a:blip>
          <a:srcRect/>
          <a:stretch/>
        </p:blipFill>
        <p:spPr>
          <a:xfrm>
            <a:off x="406175" y="1798950"/>
            <a:ext cx="5131599" cy="2937875"/>
          </a:xfrm>
          <a:prstGeom prst="rect">
            <a:avLst/>
          </a:prstGeom>
          <a:noFill/>
          <a:ln>
            <a:noFill/>
          </a:ln>
        </p:spPr>
      </p:pic>
      <p:pic>
        <p:nvPicPr>
          <p:cNvPr id="185" name="Google Shape;185;p10" descr="Operation searchlight 25 march 1971: A night when we all grew up ..."/>
          <p:cNvPicPr preferRelativeResize="0"/>
          <p:nvPr/>
        </p:nvPicPr>
        <p:blipFill rotWithShape="1">
          <a:blip r:embed="rId4">
            <a:alphaModFix/>
          </a:blip>
          <a:srcRect b="-633"/>
          <a:stretch/>
        </p:blipFill>
        <p:spPr>
          <a:xfrm>
            <a:off x="6540286" y="1798950"/>
            <a:ext cx="5213289" cy="2937875"/>
          </a:xfrm>
          <a:prstGeom prst="rect">
            <a:avLst/>
          </a:prstGeom>
          <a:noFill/>
          <a:ln>
            <a:noFill/>
          </a:ln>
        </p:spPr>
      </p:pic>
      <p:sp>
        <p:nvSpPr>
          <p:cNvPr id="186" name="Google Shape;186;p10"/>
          <p:cNvSpPr txBox="1">
            <a:spLocks noGrp="1"/>
          </p:cNvSpPr>
          <p:nvPr>
            <p:ph type="body" idx="1"/>
          </p:nvPr>
        </p:nvSpPr>
        <p:spPr>
          <a:xfrm>
            <a:off x="406175" y="4585854"/>
            <a:ext cx="7183200" cy="2552459"/>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1656"/>
              <a:buNone/>
            </a:pPr>
            <a:r>
              <a:rPr lang="en-US" sz="1600" b="1" dirty="0"/>
              <a:t>In Dhaka targeted attacks with tanks and artillery on</a:t>
            </a:r>
            <a:endParaRPr sz="1600" b="1" dirty="0"/>
          </a:p>
          <a:p>
            <a:pPr marL="305435" lvl="0" indent="-292735" algn="l" rtl="0">
              <a:spcBef>
                <a:spcPts val="960"/>
              </a:spcBef>
              <a:spcAft>
                <a:spcPts val="0"/>
              </a:spcAft>
              <a:buSzPts val="1456"/>
              <a:buChar char="◼"/>
            </a:pPr>
            <a:r>
              <a:rPr lang="en-US" sz="1600" b="1" dirty="0"/>
              <a:t>student halls</a:t>
            </a:r>
            <a:endParaRPr sz="1600" b="1" dirty="0"/>
          </a:p>
          <a:p>
            <a:pPr marL="305435" lvl="0" indent="-292735" algn="l" rtl="0">
              <a:spcBef>
                <a:spcPts val="960"/>
              </a:spcBef>
              <a:spcAft>
                <a:spcPts val="0"/>
              </a:spcAft>
              <a:buSzPts val="1456"/>
              <a:buChar char="◼"/>
            </a:pPr>
            <a:r>
              <a:rPr lang="en-US" sz="1600" b="1" dirty="0"/>
              <a:t>university teachers</a:t>
            </a:r>
            <a:endParaRPr sz="1600" b="1" dirty="0"/>
          </a:p>
          <a:p>
            <a:pPr marL="305435" lvl="0" indent="-292735" algn="l" rtl="0">
              <a:spcBef>
                <a:spcPts val="960"/>
              </a:spcBef>
              <a:spcAft>
                <a:spcPts val="0"/>
              </a:spcAft>
              <a:buSzPts val="1456"/>
              <a:buChar char="◼"/>
            </a:pPr>
            <a:r>
              <a:rPr lang="en-US" sz="1600" b="1" dirty="0"/>
              <a:t>HQ of Police and East Pakistan Rifles</a:t>
            </a:r>
            <a:endParaRPr sz="1600" b="1" dirty="0"/>
          </a:p>
          <a:p>
            <a:pPr marL="305435" lvl="0" indent="-292735" algn="l" rtl="0">
              <a:spcBef>
                <a:spcPts val="960"/>
              </a:spcBef>
              <a:spcAft>
                <a:spcPts val="0"/>
              </a:spcAft>
              <a:buSzPts val="1456"/>
              <a:buChar char="◼"/>
            </a:pPr>
            <a:r>
              <a:rPr lang="en-US" sz="1600" b="1" dirty="0"/>
              <a:t>Hindu residential areas</a:t>
            </a:r>
            <a:endParaRPr sz="1600" b="1" dirty="0"/>
          </a:p>
          <a:p>
            <a:pPr marL="305435" lvl="0" indent="-292735" algn="l" rtl="0">
              <a:lnSpc>
                <a:spcPct val="70000"/>
              </a:lnSpc>
              <a:spcBef>
                <a:spcPts val="960"/>
              </a:spcBef>
              <a:spcAft>
                <a:spcPts val="0"/>
              </a:spcAft>
              <a:buSzPts val="1456"/>
              <a:buChar char="◼"/>
            </a:pPr>
            <a:r>
              <a:rPr lang="en-US" sz="1600" b="1" dirty="0"/>
              <a:t>urban slums</a:t>
            </a:r>
            <a:endParaRPr sz="16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1"/>
          <p:cNvSpPr txBox="1">
            <a:spLocks noGrp="1"/>
          </p:cNvSpPr>
          <p:nvPr>
            <p:ph type="title"/>
          </p:nvPr>
        </p:nvSpPr>
        <p:spPr>
          <a:xfrm>
            <a:off x="581192" y="890856"/>
            <a:ext cx="110295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US" sz="3100" b="1"/>
              <a:t>DECLARATION OF INDEPENDENCE</a:t>
            </a:r>
            <a:endParaRPr sz="3100" b="1"/>
          </a:p>
          <a:p>
            <a:pPr marL="0" lvl="0" indent="0" algn="l" rtl="0">
              <a:spcBef>
                <a:spcPts val="0"/>
              </a:spcBef>
              <a:spcAft>
                <a:spcPts val="0"/>
              </a:spcAft>
              <a:buClr>
                <a:schemeClr val="lt1"/>
              </a:buClr>
              <a:buSzPts val="2800"/>
              <a:buFont typeface="Gill Sans"/>
              <a:buNone/>
            </a:pPr>
            <a:endParaRPr sz="3100" b="1"/>
          </a:p>
        </p:txBody>
      </p:sp>
      <p:sp>
        <p:nvSpPr>
          <p:cNvPr id="192" name="Google Shape;192;p11"/>
          <p:cNvSpPr txBox="1">
            <a:spLocks noGrp="1"/>
          </p:cNvSpPr>
          <p:nvPr>
            <p:ph type="body" idx="1"/>
          </p:nvPr>
        </p:nvSpPr>
        <p:spPr>
          <a:xfrm>
            <a:off x="581200" y="2180500"/>
            <a:ext cx="11029500" cy="4418700"/>
          </a:xfrm>
          <a:prstGeom prst="rect">
            <a:avLst/>
          </a:prstGeom>
          <a:noFill/>
          <a:ln>
            <a:noFill/>
          </a:ln>
        </p:spPr>
        <p:txBody>
          <a:bodyPr spcFirstLastPara="1" wrap="square" lIns="91425" tIns="45700" rIns="91425" bIns="45700" anchor="ctr" anchorCtr="0">
            <a:noAutofit/>
          </a:bodyPr>
          <a:lstStyle/>
          <a:p>
            <a:pPr marL="305435" lvl="0" indent="-319671" algn="l" rtl="0">
              <a:lnSpc>
                <a:spcPct val="90000"/>
              </a:lnSpc>
              <a:spcBef>
                <a:spcPts val="0"/>
              </a:spcBef>
              <a:spcAft>
                <a:spcPts val="0"/>
              </a:spcAft>
              <a:buSzPts val="1756"/>
              <a:buChar char="◼"/>
            </a:pPr>
            <a:r>
              <a:rPr lang="en-US" sz="1900" b="1"/>
              <a:t>March 26, 1971: Before his arrest, Bangabandhu declared independence of Bangladesh transmitted through EPR wireless</a:t>
            </a:r>
            <a:endParaRPr sz="1900" b="1"/>
          </a:p>
          <a:p>
            <a:pPr marL="0" lvl="0" indent="0" algn="l" rtl="0">
              <a:lnSpc>
                <a:spcPct val="90000"/>
              </a:lnSpc>
              <a:spcBef>
                <a:spcPts val="933"/>
              </a:spcBef>
              <a:spcAft>
                <a:spcPts val="0"/>
              </a:spcAft>
              <a:buSzPts val="1656"/>
              <a:buNone/>
            </a:pPr>
            <a:r>
              <a:rPr lang="en-US" sz="1900" b="1"/>
              <a:t>“This may be my last message. From today Bangla Desh is independent. I call upon the people of Bangla Desh, wherever you are and with whatever you have, to resist the army of occupation to the last. Your fight must go on until the last soldier of the Pakistan occupation army is expelled from the soil of Bangla Desh and final victory is achieved.”</a:t>
            </a:r>
            <a:br>
              <a:rPr lang="en-US" sz="1900" b="1"/>
            </a:br>
            <a:endParaRPr sz="1900" b="1"/>
          </a:p>
          <a:p>
            <a:pPr marL="305435" lvl="0" indent="-319671" algn="l" rtl="0">
              <a:lnSpc>
                <a:spcPct val="90000"/>
              </a:lnSpc>
              <a:spcBef>
                <a:spcPts val="933"/>
              </a:spcBef>
              <a:spcAft>
                <a:spcPts val="0"/>
              </a:spcAft>
              <a:buSzPts val="1756"/>
              <a:buChar char="◼"/>
            </a:pPr>
            <a:r>
              <a:rPr lang="en-US" sz="1900" b="1"/>
              <a:t>March 26, 2:30 PM: AL Leader M A Hannan broadcasts message from Chittagong Radio </a:t>
            </a:r>
            <a:endParaRPr sz="1900" b="1"/>
          </a:p>
          <a:p>
            <a:pPr marL="305435" lvl="0" indent="-319671" algn="l" rtl="0">
              <a:lnSpc>
                <a:spcPct val="90000"/>
              </a:lnSpc>
              <a:spcBef>
                <a:spcPts val="933"/>
              </a:spcBef>
              <a:spcAft>
                <a:spcPts val="0"/>
              </a:spcAft>
              <a:buSzPts val="1756"/>
              <a:buChar char="◼"/>
            </a:pPr>
            <a:r>
              <a:rPr lang="en-US" sz="1900" b="1"/>
              <a:t>March 26 and 27: broadcasts from Kalurghat radio station by Swadhin Bangla Betar Kendra</a:t>
            </a:r>
            <a:endParaRPr sz="1900" b="1"/>
          </a:p>
          <a:p>
            <a:pPr marL="305435" lvl="0" indent="-319671" algn="l" rtl="0">
              <a:lnSpc>
                <a:spcPct val="90000"/>
              </a:lnSpc>
              <a:spcBef>
                <a:spcPts val="933"/>
              </a:spcBef>
              <a:spcAft>
                <a:spcPts val="0"/>
              </a:spcAft>
              <a:buSzPts val="1756"/>
              <a:buChar char="◼"/>
            </a:pPr>
            <a:r>
              <a:rPr lang="en-US" sz="1900" b="1"/>
              <a:t>March 27, 7:30 PM: Major Zia announces independence and military revolt from Kalurghat radio station</a:t>
            </a:r>
            <a:endParaRPr sz="1900" b="1"/>
          </a:p>
          <a:p>
            <a:pPr marL="305435" lvl="0" indent="-208165" algn="l" rtl="0">
              <a:lnSpc>
                <a:spcPct val="90000"/>
              </a:lnSpc>
              <a:spcBef>
                <a:spcPts val="933"/>
              </a:spcBef>
              <a:spcAft>
                <a:spcPts val="0"/>
              </a:spcAft>
              <a:buSzPts val="1656"/>
              <a:buNone/>
            </a:pPr>
            <a:endParaRPr sz="1900" b="1"/>
          </a:p>
          <a:p>
            <a:pPr marL="0" lvl="0" indent="0" algn="ctr" rtl="0">
              <a:lnSpc>
                <a:spcPct val="90000"/>
              </a:lnSpc>
              <a:spcBef>
                <a:spcPts val="933"/>
              </a:spcBef>
              <a:spcAft>
                <a:spcPts val="0"/>
              </a:spcAft>
              <a:buSzPts val="1656"/>
              <a:buNone/>
            </a:pPr>
            <a:r>
              <a:rPr lang="en-US" sz="1900" b="1"/>
              <a:t>Zia’s announcement (on Bangabandhu’s behalf) was heard by many more than earlier announcements and had a strong impact</a:t>
            </a:r>
            <a:endParaRPr sz="19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p12"/>
          <p:cNvSpPr txBox="1">
            <a:spLocks noGrp="1"/>
          </p:cNvSpPr>
          <p:nvPr>
            <p:ph type="title"/>
          </p:nvPr>
        </p:nvSpPr>
        <p:spPr>
          <a:xfrm>
            <a:off x="581192" y="8189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a:t>DECLARATION OF INDEPENDENCE</a:t>
            </a:r>
            <a:endParaRPr b="1"/>
          </a:p>
          <a:p>
            <a:pPr marL="0" lvl="0" indent="0" algn="l" rtl="0">
              <a:spcBef>
                <a:spcPts val="0"/>
              </a:spcBef>
              <a:spcAft>
                <a:spcPts val="0"/>
              </a:spcAft>
              <a:buClr>
                <a:schemeClr val="lt1"/>
              </a:buClr>
              <a:buSzPts val="2800"/>
              <a:buFont typeface="Gill Sans"/>
              <a:buNone/>
            </a:pPr>
            <a:endParaRPr/>
          </a:p>
        </p:txBody>
      </p:sp>
      <p:sp>
        <p:nvSpPr>
          <p:cNvPr id="198" name="Google Shape;198;p12"/>
          <p:cNvSpPr txBox="1">
            <a:spLocks noGrp="1"/>
          </p:cNvSpPr>
          <p:nvPr>
            <p:ph type="body" idx="1"/>
          </p:nvPr>
        </p:nvSpPr>
        <p:spPr>
          <a:xfrm>
            <a:off x="540580" y="2327565"/>
            <a:ext cx="3494488" cy="2424544"/>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1408"/>
              <a:buNone/>
            </a:pPr>
            <a:r>
              <a:rPr lang="en-US" sz="1829" b="1" dirty="0" err="1">
                <a:solidFill>
                  <a:schemeClr val="dk1"/>
                </a:solidFill>
              </a:rPr>
              <a:t>Kalurghat</a:t>
            </a:r>
            <a:r>
              <a:rPr lang="en-US" sz="1829" b="1" dirty="0">
                <a:solidFill>
                  <a:schemeClr val="dk1"/>
                </a:solidFill>
              </a:rPr>
              <a:t> radio transmitter through which Major Zia announced declaration of  independence on 27 March and was wiped out by the Pakistan Air Force on March 30</a:t>
            </a:r>
            <a:r>
              <a:rPr lang="en-US" sz="1829" b="1" dirty="0" smtClean="0">
                <a:solidFill>
                  <a:schemeClr val="dk1"/>
                </a:solidFill>
              </a:rPr>
              <a:t>.</a:t>
            </a:r>
          </a:p>
          <a:p>
            <a:pPr marL="0" lvl="0" indent="0" algn="l" rtl="0">
              <a:lnSpc>
                <a:spcPct val="80000"/>
              </a:lnSpc>
              <a:spcBef>
                <a:spcPts val="0"/>
              </a:spcBef>
              <a:spcAft>
                <a:spcPts val="0"/>
              </a:spcAft>
              <a:buSzPts val="1408"/>
              <a:buNone/>
            </a:pPr>
            <a:endParaRPr lang="en-US" sz="1829" b="1" dirty="0" smtClean="0">
              <a:solidFill>
                <a:schemeClr val="dk1"/>
              </a:solidFill>
            </a:endParaRPr>
          </a:p>
          <a:p>
            <a:pPr marL="0" lvl="0" indent="0">
              <a:lnSpc>
                <a:spcPct val="80000"/>
              </a:lnSpc>
              <a:spcBef>
                <a:spcPts val="0"/>
              </a:spcBef>
              <a:buSzPts val="1408"/>
              <a:buNone/>
            </a:pPr>
            <a:r>
              <a:rPr lang="en-US" sz="1829" b="1" dirty="0">
                <a:solidFill>
                  <a:srgbClr val="002060"/>
                </a:solidFill>
                <a:hlinkClick r:id="rId3"/>
              </a:rPr>
              <a:t>https://</a:t>
            </a:r>
            <a:r>
              <a:rPr lang="en-US" sz="1829" b="1" dirty="0" smtClean="0">
                <a:solidFill>
                  <a:srgbClr val="002060"/>
                </a:solidFill>
                <a:hlinkClick r:id="rId3"/>
              </a:rPr>
              <a:t>www.youtube.com/watch?v=XtAUbEfi58E</a:t>
            </a:r>
            <a:endParaRPr lang="en-US" sz="1829" b="1" dirty="0" smtClean="0">
              <a:solidFill>
                <a:srgbClr val="002060"/>
              </a:solidFill>
            </a:endParaRPr>
          </a:p>
          <a:p>
            <a:pPr marL="0" lvl="0" indent="0">
              <a:lnSpc>
                <a:spcPct val="80000"/>
              </a:lnSpc>
              <a:spcBef>
                <a:spcPts val="0"/>
              </a:spcBef>
              <a:buSzPts val="1408"/>
              <a:buNone/>
            </a:pPr>
            <a:endParaRPr lang="en-US" sz="1829" b="1" dirty="0" smtClean="0">
              <a:solidFill>
                <a:srgbClr val="002060"/>
              </a:solidFill>
            </a:endParaRPr>
          </a:p>
          <a:p>
            <a:pPr marL="0" lvl="0" indent="0">
              <a:lnSpc>
                <a:spcPct val="80000"/>
              </a:lnSpc>
              <a:spcBef>
                <a:spcPts val="0"/>
              </a:spcBef>
              <a:buSzPts val="1408"/>
              <a:buNone/>
            </a:pPr>
            <a:r>
              <a:rPr lang="en-US" dirty="0" err="1"/>
              <a:t>Ziia</a:t>
            </a:r>
            <a:r>
              <a:rPr lang="en-US" dirty="0"/>
              <a:t> himself saying he made the radio announcement the evening of March 27th.</a:t>
            </a:r>
            <a:endParaRPr lang="en-US" sz="1829" b="1" dirty="0" smtClean="0">
              <a:solidFill>
                <a:srgbClr val="002060"/>
              </a:solidFill>
            </a:endParaRPr>
          </a:p>
          <a:p>
            <a:pPr marL="0" lvl="0" indent="0">
              <a:lnSpc>
                <a:spcPct val="80000"/>
              </a:lnSpc>
              <a:spcBef>
                <a:spcPts val="0"/>
              </a:spcBef>
              <a:buSzPts val="1408"/>
              <a:buNone/>
            </a:pPr>
            <a:endParaRPr sz="1829" b="1" dirty="0">
              <a:solidFill>
                <a:schemeClr val="dk1"/>
              </a:solidFill>
            </a:endParaRPr>
          </a:p>
        </p:txBody>
      </p:sp>
      <p:pic>
        <p:nvPicPr>
          <p:cNvPr id="199" name="Google Shape;199;p12" descr="A close-up of an old telephone&#10;&#10;Description automatically generated"/>
          <p:cNvPicPr preferRelativeResize="0"/>
          <p:nvPr/>
        </p:nvPicPr>
        <p:blipFill rotWithShape="1">
          <a:blip r:embed="rId4">
            <a:alphaModFix/>
          </a:blip>
          <a:srcRect t="7001" r="-2" b="-2"/>
          <a:stretch/>
        </p:blipFill>
        <p:spPr>
          <a:xfrm>
            <a:off x="4244443" y="1892627"/>
            <a:ext cx="3699935" cy="4497938"/>
          </a:xfrm>
          <a:prstGeom prst="rect">
            <a:avLst/>
          </a:prstGeom>
          <a:noFill/>
          <a:ln>
            <a:noFill/>
          </a:ln>
        </p:spPr>
      </p:pic>
      <p:pic>
        <p:nvPicPr>
          <p:cNvPr id="200" name="Google Shape;200;p12" descr="A person with a mustache&#10;&#10;Description automatically generated"/>
          <p:cNvPicPr preferRelativeResize="0"/>
          <p:nvPr/>
        </p:nvPicPr>
        <p:blipFill rotWithShape="1">
          <a:blip r:embed="rId5">
            <a:alphaModFix/>
          </a:blip>
          <a:srcRect l="980" r="6335" b="1"/>
          <a:stretch/>
        </p:blipFill>
        <p:spPr>
          <a:xfrm>
            <a:off x="8042494" y="1892627"/>
            <a:ext cx="3699935" cy="4497938"/>
          </a:xfrm>
          <a:prstGeom prst="rect">
            <a:avLst/>
          </a:prstGeom>
          <a:noFill/>
          <a:ln>
            <a:noFill/>
          </a:ln>
        </p:spPr>
      </p:pic>
      <p:sp>
        <p:nvSpPr>
          <p:cNvPr id="201" name="Google Shape;201;p12"/>
          <p:cNvSpPr txBox="1"/>
          <p:nvPr/>
        </p:nvSpPr>
        <p:spPr>
          <a:xfrm>
            <a:off x="567337" y="5148594"/>
            <a:ext cx="3244500" cy="1477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dk1"/>
                </a:solidFill>
                <a:latin typeface="Gill Sans"/>
                <a:ea typeface="Gill Sans"/>
                <a:cs typeface="Gill Sans"/>
                <a:sym typeface="Gill Sans"/>
              </a:rPr>
              <a:t>M A </a:t>
            </a:r>
            <a:r>
              <a:rPr lang="en-US" sz="1800" b="1" i="0" u="none" strike="noStrike" cap="none" dirty="0" err="1">
                <a:solidFill>
                  <a:schemeClr val="dk1"/>
                </a:solidFill>
                <a:latin typeface="Gill Sans"/>
                <a:ea typeface="Gill Sans"/>
                <a:cs typeface="Gill Sans"/>
                <a:sym typeface="Gill Sans"/>
              </a:rPr>
              <a:t>Hannan</a:t>
            </a:r>
            <a:r>
              <a:rPr lang="en-US" sz="1800" b="1" i="0" u="none" strike="noStrike" cap="none" dirty="0">
                <a:solidFill>
                  <a:schemeClr val="dk1"/>
                </a:solidFill>
                <a:latin typeface="Gill Sans"/>
                <a:ea typeface="Gill Sans"/>
                <a:cs typeface="Gill Sans"/>
                <a:sym typeface="Gill Sans"/>
              </a:rPr>
              <a:t> in Chittagong played a crucial role in the declaration of independence by Sheikh </a:t>
            </a:r>
            <a:r>
              <a:rPr lang="en-US" sz="1800" b="1" i="0" u="none" strike="noStrike" cap="none" dirty="0" err="1">
                <a:solidFill>
                  <a:schemeClr val="dk1"/>
                </a:solidFill>
                <a:latin typeface="Gill Sans"/>
                <a:ea typeface="Gill Sans"/>
                <a:cs typeface="Gill Sans"/>
                <a:sym typeface="Gill Sans"/>
              </a:rPr>
              <a:t>Mujib</a:t>
            </a:r>
            <a:r>
              <a:rPr lang="en-US" sz="1800" b="1" i="0" u="none" strike="noStrike" cap="none" dirty="0">
                <a:solidFill>
                  <a:schemeClr val="dk1"/>
                </a:solidFill>
                <a:latin typeface="Gill Sans"/>
                <a:ea typeface="Gill Sans"/>
                <a:cs typeface="Gill Sans"/>
                <a:sym typeface="Gill Sans"/>
              </a:rPr>
              <a:t> on 26 March </a:t>
            </a:r>
            <a:endParaRPr sz="1800" b="1" dirty="0">
              <a:solidFill>
                <a:schemeClr val="dk1"/>
              </a:solidFill>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13"/>
          <p:cNvSpPr txBox="1">
            <a:spLocks noGrp="1"/>
          </p:cNvSpPr>
          <p:nvPr>
            <p:ph type="title"/>
          </p:nvPr>
        </p:nvSpPr>
        <p:spPr>
          <a:xfrm>
            <a:off x="581192" y="495481"/>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sz="3000" b="1"/>
              <a:t>GOVERNMENT-IN-EXILE</a:t>
            </a:r>
            <a:endParaRPr sz="3000" b="1"/>
          </a:p>
        </p:txBody>
      </p:sp>
      <p:pic>
        <p:nvPicPr>
          <p:cNvPr id="207" name="Google Shape;207;p13" descr="bw_mujibnagar_government_leaders_l-r_syed_nazrul_islam_tajuddin_ahmad_khondaker_mostaq_ahmad_captain_mansur_ali_ahm_kamaruzzaman_general_m.a.g_osmani-640x360.jpg"/>
          <p:cNvPicPr preferRelativeResize="0"/>
          <p:nvPr/>
        </p:nvPicPr>
        <p:blipFill rotWithShape="1">
          <a:blip r:embed="rId3">
            <a:alphaModFix/>
          </a:blip>
          <a:srcRect r="1" b="4581"/>
          <a:stretch/>
        </p:blipFill>
        <p:spPr>
          <a:xfrm>
            <a:off x="6139176" y="886280"/>
            <a:ext cx="5213400" cy="2798225"/>
          </a:xfrm>
          <a:prstGeom prst="rect">
            <a:avLst/>
          </a:prstGeom>
          <a:noFill/>
          <a:ln>
            <a:noFill/>
          </a:ln>
        </p:spPr>
      </p:pic>
      <p:pic>
        <p:nvPicPr>
          <p:cNvPr id="208" name="Google Shape;208;p13" descr="untitled-1.jpg"/>
          <p:cNvPicPr preferRelativeResize="0"/>
          <p:nvPr/>
        </p:nvPicPr>
        <p:blipFill rotWithShape="1">
          <a:blip r:embed="rId4">
            <a:alphaModFix/>
          </a:blip>
          <a:srcRect/>
          <a:stretch/>
        </p:blipFill>
        <p:spPr>
          <a:xfrm>
            <a:off x="6139150" y="3684500"/>
            <a:ext cx="5213450" cy="3128149"/>
          </a:xfrm>
          <a:prstGeom prst="rect">
            <a:avLst/>
          </a:prstGeom>
          <a:noFill/>
          <a:ln>
            <a:noFill/>
          </a:ln>
        </p:spPr>
      </p:pic>
      <p:sp>
        <p:nvSpPr>
          <p:cNvPr id="209" name="Google Shape;209;p13"/>
          <p:cNvSpPr txBox="1">
            <a:spLocks noGrp="1"/>
          </p:cNvSpPr>
          <p:nvPr>
            <p:ph type="body" idx="1"/>
          </p:nvPr>
        </p:nvSpPr>
        <p:spPr>
          <a:xfrm>
            <a:off x="488675" y="1964825"/>
            <a:ext cx="5319600" cy="4447800"/>
          </a:xfrm>
          <a:prstGeom prst="rect">
            <a:avLst/>
          </a:prstGeom>
          <a:noFill/>
          <a:ln>
            <a:noFill/>
          </a:ln>
        </p:spPr>
        <p:txBody>
          <a:bodyPr spcFirstLastPara="1" wrap="square" lIns="91425" tIns="45700" rIns="91425" bIns="45700" anchor="ctr" anchorCtr="0">
            <a:normAutofit/>
          </a:bodyPr>
          <a:lstStyle/>
          <a:p>
            <a:pPr marL="305435" lvl="0" indent="-324485" algn="l" rtl="0">
              <a:spcBef>
                <a:spcPts val="0"/>
              </a:spcBef>
              <a:spcAft>
                <a:spcPts val="0"/>
              </a:spcAft>
              <a:buSzPts val="1956"/>
              <a:buChar char="◼"/>
            </a:pPr>
            <a:r>
              <a:rPr lang="en-US" sz="2100" b="1"/>
              <a:t>Formed on April 10, 1971</a:t>
            </a:r>
            <a:endParaRPr sz="2100" b="1"/>
          </a:p>
          <a:p>
            <a:pPr marL="305435" lvl="0" indent="-324485" algn="l" rtl="0">
              <a:spcBef>
                <a:spcPts val="960"/>
              </a:spcBef>
              <a:spcAft>
                <a:spcPts val="0"/>
              </a:spcAft>
              <a:buSzPts val="1956"/>
              <a:buChar char="◼"/>
            </a:pPr>
            <a:r>
              <a:rPr lang="en-US" sz="2100" b="1"/>
              <a:t>Took oath on April 17, 1971 at Mujibnagar, Meherpur, Kushtia</a:t>
            </a:r>
            <a:endParaRPr sz="2100" b="1"/>
          </a:p>
          <a:p>
            <a:pPr marL="305435" lvl="0" indent="-324485" algn="l" rtl="0">
              <a:spcBef>
                <a:spcPts val="960"/>
              </a:spcBef>
              <a:spcAft>
                <a:spcPts val="0"/>
              </a:spcAft>
              <a:buSzPts val="1956"/>
              <a:buChar char="◼"/>
            </a:pPr>
            <a:r>
              <a:rPr lang="en-US" sz="2100" b="1"/>
              <a:t>Mujib declared president of BD</a:t>
            </a:r>
            <a:endParaRPr sz="2100" b="1"/>
          </a:p>
          <a:p>
            <a:pPr marL="305435" lvl="0" indent="-324485" algn="l" rtl="0">
              <a:spcBef>
                <a:spcPts val="960"/>
              </a:spcBef>
              <a:spcAft>
                <a:spcPts val="0"/>
              </a:spcAft>
              <a:buSzPts val="1956"/>
              <a:buChar char="◼"/>
            </a:pPr>
            <a:r>
              <a:rPr lang="en-US" sz="2100" b="1"/>
              <a:t>Acting President - Syed Nazrul Islam</a:t>
            </a:r>
            <a:endParaRPr sz="2100" b="1"/>
          </a:p>
          <a:p>
            <a:pPr marL="305435" lvl="0" indent="-324485" algn="l" rtl="0">
              <a:spcBef>
                <a:spcPts val="960"/>
              </a:spcBef>
              <a:spcAft>
                <a:spcPts val="0"/>
              </a:spcAft>
              <a:buSzPts val="1956"/>
              <a:buChar char="◼"/>
            </a:pPr>
            <a:r>
              <a:rPr lang="en-US" sz="2100" b="1"/>
              <a:t>Prime Minister - Tajuddin Ahmed</a:t>
            </a:r>
            <a:endParaRPr sz="2100" b="1"/>
          </a:p>
          <a:p>
            <a:pPr marL="305435" lvl="0" indent="-324485" algn="l" rtl="0">
              <a:spcBef>
                <a:spcPts val="960"/>
              </a:spcBef>
              <a:spcAft>
                <a:spcPts val="0"/>
              </a:spcAft>
              <a:buSzPts val="1956"/>
              <a:buChar char="◼"/>
            </a:pPr>
            <a:r>
              <a:rPr lang="en-US" sz="2100" b="1"/>
              <a:t>Commander of BD Mukti Bahini – Colonel M A G Osmani</a:t>
            </a:r>
            <a:endParaRPr sz="2100" b="1"/>
          </a:p>
          <a:p>
            <a:pPr marL="305435" lvl="0" indent="-324485" algn="l" rtl="0">
              <a:spcBef>
                <a:spcPts val="960"/>
              </a:spcBef>
              <a:spcAft>
                <a:spcPts val="0"/>
              </a:spcAft>
              <a:buSzPts val="1956"/>
              <a:buChar char="◼"/>
            </a:pPr>
            <a:r>
              <a:rPr lang="en-US" sz="2100" b="1"/>
              <a:t>A small cabinet was also formed</a:t>
            </a:r>
            <a:endParaRPr sz="21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sp>
        <p:nvSpPr>
          <p:cNvPr id="214" name="Google Shape;214;p1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a:t>MUKTI BAHINI </a:t>
            </a:r>
            <a:br>
              <a:rPr lang="en-US" b="1"/>
            </a:br>
            <a:r>
              <a:rPr lang="en-US" b="1"/>
              <a:t>AND ARMED STRUGGLE </a:t>
            </a:r>
            <a:endParaRPr b="1"/>
          </a:p>
        </p:txBody>
      </p:sp>
      <p:pic>
        <p:nvPicPr>
          <p:cNvPr id="215" name="Google Shape;215;p14" descr="86.lbangladesh-1.jpg"/>
          <p:cNvPicPr preferRelativeResize="0"/>
          <p:nvPr/>
        </p:nvPicPr>
        <p:blipFill rotWithShape="1">
          <a:blip r:embed="rId3">
            <a:alphaModFix/>
          </a:blip>
          <a:srcRect r="1" b="15806"/>
          <a:stretch/>
        </p:blipFill>
        <p:spPr>
          <a:xfrm>
            <a:off x="6572100" y="1039050"/>
            <a:ext cx="5163076" cy="2771199"/>
          </a:xfrm>
          <a:prstGeom prst="rect">
            <a:avLst/>
          </a:prstGeom>
          <a:noFill/>
          <a:ln>
            <a:noFill/>
          </a:ln>
        </p:spPr>
      </p:pic>
      <p:pic>
        <p:nvPicPr>
          <p:cNvPr id="216" name="Google Shape;216;p14" descr="mukti_bahini_0.jpg"/>
          <p:cNvPicPr preferRelativeResize="0"/>
          <p:nvPr/>
        </p:nvPicPr>
        <p:blipFill rotWithShape="1">
          <a:blip r:embed="rId4">
            <a:alphaModFix/>
          </a:blip>
          <a:srcRect r="1" b="20777"/>
          <a:stretch/>
        </p:blipFill>
        <p:spPr>
          <a:xfrm>
            <a:off x="6572100" y="3810250"/>
            <a:ext cx="5163075" cy="2771199"/>
          </a:xfrm>
          <a:prstGeom prst="rect">
            <a:avLst/>
          </a:prstGeom>
          <a:noFill/>
          <a:ln>
            <a:noFill/>
          </a:ln>
        </p:spPr>
      </p:pic>
      <p:sp>
        <p:nvSpPr>
          <p:cNvPr id="217" name="Google Shape;217;p14"/>
          <p:cNvSpPr txBox="1">
            <a:spLocks noGrp="1"/>
          </p:cNvSpPr>
          <p:nvPr>
            <p:ph type="body" idx="1"/>
          </p:nvPr>
        </p:nvSpPr>
        <p:spPr>
          <a:xfrm>
            <a:off x="785175" y="2201175"/>
            <a:ext cx="4537800" cy="4045800"/>
          </a:xfrm>
          <a:prstGeom prst="rect">
            <a:avLst/>
          </a:prstGeom>
          <a:noFill/>
          <a:ln>
            <a:noFill/>
          </a:ln>
        </p:spPr>
        <p:txBody>
          <a:bodyPr spcFirstLastPara="1" wrap="square" lIns="91425" tIns="45700" rIns="91425" bIns="45700" anchor="ctr" anchorCtr="0">
            <a:normAutofit/>
          </a:bodyPr>
          <a:lstStyle/>
          <a:p>
            <a:pPr marL="305435" lvl="0" indent="-305435" algn="l" rtl="0">
              <a:spcBef>
                <a:spcPts val="0"/>
              </a:spcBef>
              <a:spcAft>
                <a:spcPts val="0"/>
              </a:spcAft>
              <a:buSzPts val="1656"/>
              <a:buChar char="◼"/>
            </a:pPr>
            <a:r>
              <a:rPr lang="en-US" b="1"/>
              <a:t>Mukti Bahini also known as freedom fighters</a:t>
            </a:r>
            <a:endParaRPr b="1"/>
          </a:p>
          <a:p>
            <a:pPr marL="305435" lvl="0" indent="-305435" algn="l" rtl="0">
              <a:spcBef>
                <a:spcPts val="960"/>
              </a:spcBef>
              <a:spcAft>
                <a:spcPts val="0"/>
              </a:spcAft>
              <a:buSzPts val="1656"/>
              <a:buChar char="◼"/>
            </a:pPr>
            <a:r>
              <a:rPr lang="en-US" b="1"/>
              <a:t>Mujibnagar Government formed Mukti Bahini under the command of Colonel M A G Osmani</a:t>
            </a:r>
            <a:endParaRPr b="1"/>
          </a:p>
          <a:p>
            <a:pPr marL="305435" lvl="0" indent="-305435" algn="l" rtl="0">
              <a:spcBef>
                <a:spcPts val="960"/>
              </a:spcBef>
              <a:spcAft>
                <a:spcPts val="0"/>
              </a:spcAft>
              <a:buSzPts val="1656"/>
              <a:buChar char="◼"/>
            </a:pPr>
            <a:r>
              <a:rPr lang="en-US" b="1"/>
              <a:t>War strategy mainly was guerilla warfare</a:t>
            </a:r>
            <a:endParaRPr b="1"/>
          </a:p>
          <a:p>
            <a:pPr marL="305435" lvl="0" indent="-305435" algn="l" rtl="0">
              <a:spcBef>
                <a:spcPts val="960"/>
              </a:spcBef>
              <a:spcAft>
                <a:spcPts val="0"/>
              </a:spcAft>
              <a:buSzPts val="1656"/>
              <a:buChar char="◼"/>
            </a:pPr>
            <a:r>
              <a:rPr lang="en-US" b="1"/>
              <a:t>Regular and irregular forces  were formed</a:t>
            </a:r>
            <a:endParaRPr b="1"/>
          </a:p>
          <a:p>
            <a:pPr marL="305435" lvl="0" indent="-305435" algn="l" rtl="0">
              <a:spcBef>
                <a:spcPts val="960"/>
              </a:spcBef>
              <a:spcAft>
                <a:spcPts val="0"/>
              </a:spcAft>
              <a:buSzPts val="1656"/>
              <a:buChar char="◼"/>
            </a:pPr>
            <a:r>
              <a:rPr lang="en-US" b="1"/>
              <a:t>The country was divided into eleven sectors</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1"/>
        <p:cNvGrpSpPr/>
        <p:nvPr/>
      </p:nvGrpSpPr>
      <p:grpSpPr>
        <a:xfrm>
          <a:off x="0" y="0"/>
          <a:ext cx="0" cy="0"/>
          <a:chOff x="0" y="0"/>
          <a:chExt cx="0" cy="0"/>
        </a:xfrm>
      </p:grpSpPr>
      <p:sp>
        <p:nvSpPr>
          <p:cNvPr id="222" name="Google Shape;222;p15"/>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227" name="Google Shape;227;p15" descr="bangladesh-commanders-1971.jpg"/>
          <p:cNvPicPr preferRelativeResize="0">
            <a:picLocks noGrp="1"/>
          </p:cNvPicPr>
          <p:nvPr>
            <p:ph type="body" idx="1"/>
          </p:nvPr>
        </p:nvPicPr>
        <p:blipFill rotWithShape="1">
          <a:blip r:embed="rId3">
            <a:alphaModFix/>
          </a:blip>
          <a:srcRect l="8176" r="679" b="-2"/>
          <a:stretch/>
        </p:blipFill>
        <p:spPr>
          <a:xfrm>
            <a:off x="446534" y="723899"/>
            <a:ext cx="7498616" cy="5676901"/>
          </a:xfrm>
          <a:prstGeom prst="rect">
            <a:avLst/>
          </a:prstGeom>
          <a:noFill/>
          <a:ln>
            <a:noFill/>
          </a:ln>
        </p:spPr>
      </p:pic>
      <p:sp>
        <p:nvSpPr>
          <p:cNvPr id="228" name="Google Shape;228;p15"/>
          <p:cNvSpPr/>
          <p:nvPr/>
        </p:nvSpPr>
        <p:spPr>
          <a:xfrm>
            <a:off x="8042147" y="723899"/>
            <a:ext cx="3703320" cy="5666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txBox="1">
            <a:spLocks noGrp="1"/>
          </p:cNvSpPr>
          <p:nvPr>
            <p:ph type="title"/>
          </p:nvPr>
        </p:nvSpPr>
        <p:spPr>
          <a:xfrm>
            <a:off x="8294800" y="1652850"/>
            <a:ext cx="3081600" cy="2085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2970"/>
              <a:buFont typeface="Gill Sans"/>
              <a:buNone/>
            </a:pPr>
            <a:r>
              <a:rPr lang="en-US" sz="3170" b="1">
                <a:solidFill>
                  <a:srgbClr val="FFFFFF"/>
                </a:solidFill>
              </a:rPr>
              <a:t>MUKTI BAHINI AND ARMED STRUGGLE (CONT.)</a:t>
            </a:r>
            <a:endParaRPr sz="2720" b="1"/>
          </a:p>
        </p:txBody>
      </p:sp>
      <p:grpSp>
        <p:nvGrpSpPr>
          <p:cNvPr id="230" name="Google Shape;230;p15"/>
          <p:cNvGrpSpPr/>
          <p:nvPr/>
        </p:nvGrpSpPr>
        <p:grpSpPr>
          <a:xfrm>
            <a:off x="446534" y="453643"/>
            <a:ext cx="11298933" cy="98554"/>
            <a:chOff x="446534" y="453643"/>
            <a:chExt cx="11298933" cy="98554"/>
          </a:xfrm>
        </p:grpSpPr>
        <p:sp>
          <p:nvSpPr>
            <p:cNvPr id="231" name="Google Shape;231;p15"/>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15"/>
          <p:cNvSpPr txBox="1"/>
          <p:nvPr/>
        </p:nvSpPr>
        <p:spPr>
          <a:xfrm>
            <a:off x="8197603" y="5843690"/>
            <a:ext cx="32759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Gill Sans"/>
                <a:ea typeface="Gill Sans"/>
                <a:cs typeface="Gill Sans"/>
                <a:sym typeface="Gill Sans"/>
              </a:rPr>
              <a:t>Eleven Sector Commanders</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OTHER FORCES</a:t>
            </a:r>
            <a:endParaRPr/>
          </a:p>
        </p:txBody>
      </p:sp>
      <p:pic>
        <p:nvPicPr>
          <p:cNvPr id="240" name="Google Shape;240;p16" descr="major-general-k-m-shafiullah-bu-psc.jpg"/>
          <p:cNvPicPr preferRelativeResize="0">
            <a:picLocks noGrp="1"/>
          </p:cNvPicPr>
          <p:nvPr>
            <p:ph type="body" idx="1"/>
          </p:nvPr>
        </p:nvPicPr>
        <p:blipFill rotWithShape="1">
          <a:blip r:embed="rId3">
            <a:alphaModFix/>
          </a:blip>
          <a:srcRect/>
          <a:stretch/>
        </p:blipFill>
        <p:spPr>
          <a:xfrm>
            <a:off x="8850193" y="2086020"/>
            <a:ext cx="2514600" cy="3200400"/>
          </a:xfrm>
          <a:prstGeom prst="rect">
            <a:avLst/>
          </a:prstGeom>
          <a:noFill/>
          <a:ln>
            <a:noFill/>
          </a:ln>
        </p:spPr>
      </p:pic>
      <p:pic>
        <p:nvPicPr>
          <p:cNvPr id="241" name="Google Shape;241;p16" descr="Khaled_Mosharraf.jpg"/>
          <p:cNvPicPr preferRelativeResize="0"/>
          <p:nvPr/>
        </p:nvPicPr>
        <p:blipFill rotWithShape="1">
          <a:blip r:embed="rId4">
            <a:alphaModFix/>
          </a:blip>
          <a:srcRect/>
          <a:stretch/>
        </p:blipFill>
        <p:spPr>
          <a:xfrm>
            <a:off x="4987358" y="2137681"/>
            <a:ext cx="2438400" cy="3152775"/>
          </a:xfrm>
          <a:prstGeom prst="rect">
            <a:avLst/>
          </a:prstGeom>
          <a:noFill/>
          <a:ln>
            <a:noFill/>
          </a:ln>
        </p:spPr>
      </p:pic>
      <p:pic>
        <p:nvPicPr>
          <p:cNvPr id="242" name="Google Shape;242;p16" descr="ceef51649394ed44fd96d4c1ff68d2ec.jpg"/>
          <p:cNvPicPr preferRelativeResize="0"/>
          <p:nvPr/>
        </p:nvPicPr>
        <p:blipFill rotWithShape="1">
          <a:blip r:embed="rId5">
            <a:alphaModFix/>
          </a:blip>
          <a:srcRect/>
          <a:stretch/>
        </p:blipFill>
        <p:spPr>
          <a:xfrm>
            <a:off x="932044" y="2079273"/>
            <a:ext cx="2981325" cy="3124200"/>
          </a:xfrm>
          <a:prstGeom prst="rect">
            <a:avLst/>
          </a:prstGeom>
          <a:noFill/>
          <a:ln>
            <a:noFill/>
          </a:ln>
        </p:spPr>
      </p:pic>
      <p:sp>
        <p:nvSpPr>
          <p:cNvPr id="243" name="Google Shape;243;p16"/>
          <p:cNvSpPr txBox="1"/>
          <p:nvPr/>
        </p:nvSpPr>
        <p:spPr>
          <a:xfrm>
            <a:off x="660700" y="5478304"/>
            <a:ext cx="3110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Gill Sans"/>
                <a:ea typeface="Gill Sans"/>
                <a:cs typeface="Gill Sans"/>
                <a:sym typeface="Gill Sans"/>
              </a:rPr>
              <a:t>Z Force</a:t>
            </a:r>
            <a:endParaRPr b="1"/>
          </a:p>
          <a:p>
            <a:pPr marL="0" marR="0" lvl="0" indent="0" algn="ctr" rtl="0">
              <a:spcBef>
                <a:spcPts val="0"/>
              </a:spcBef>
              <a:spcAft>
                <a:spcPts val="0"/>
              </a:spcAft>
              <a:buNone/>
            </a:pPr>
            <a:r>
              <a:rPr lang="en-US" sz="1800" b="1">
                <a:solidFill>
                  <a:schemeClr val="dk1"/>
                </a:solidFill>
                <a:latin typeface="Gill Sans"/>
                <a:ea typeface="Gill Sans"/>
                <a:cs typeface="Gill Sans"/>
                <a:sym typeface="Gill Sans"/>
              </a:rPr>
              <a:t>Ziaur Rahman</a:t>
            </a:r>
            <a:endParaRPr b="1"/>
          </a:p>
        </p:txBody>
      </p:sp>
      <p:sp>
        <p:nvSpPr>
          <p:cNvPr id="244" name="Google Shape;244;p16"/>
          <p:cNvSpPr txBox="1"/>
          <p:nvPr/>
        </p:nvSpPr>
        <p:spPr>
          <a:xfrm>
            <a:off x="4883414" y="5487606"/>
            <a:ext cx="3110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Gill Sans"/>
                <a:ea typeface="Gill Sans"/>
                <a:cs typeface="Gill Sans"/>
                <a:sym typeface="Gill Sans"/>
              </a:rPr>
              <a:t>K Force</a:t>
            </a:r>
            <a:endParaRPr b="1"/>
          </a:p>
          <a:p>
            <a:pPr marL="0" marR="0" lvl="0" indent="0" algn="ctr" rtl="0">
              <a:spcBef>
                <a:spcPts val="0"/>
              </a:spcBef>
              <a:spcAft>
                <a:spcPts val="0"/>
              </a:spcAft>
              <a:buNone/>
            </a:pPr>
            <a:r>
              <a:rPr lang="en-US" sz="1800" b="1">
                <a:solidFill>
                  <a:schemeClr val="dk1"/>
                </a:solidFill>
                <a:latin typeface="Gill Sans"/>
                <a:ea typeface="Gill Sans"/>
                <a:cs typeface="Gill Sans"/>
                <a:sym typeface="Gill Sans"/>
              </a:rPr>
              <a:t>Khaled Mosharraf</a:t>
            </a:r>
            <a:endParaRPr b="1"/>
          </a:p>
        </p:txBody>
      </p:sp>
      <p:sp>
        <p:nvSpPr>
          <p:cNvPr id="245" name="Google Shape;245;p16"/>
          <p:cNvSpPr txBox="1"/>
          <p:nvPr/>
        </p:nvSpPr>
        <p:spPr>
          <a:xfrm>
            <a:off x="8751346" y="5478303"/>
            <a:ext cx="3110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Gill Sans"/>
                <a:ea typeface="Gill Sans"/>
                <a:cs typeface="Gill Sans"/>
                <a:sym typeface="Gill Sans"/>
              </a:rPr>
              <a:t>S Force</a:t>
            </a:r>
            <a:endParaRPr b="1"/>
          </a:p>
          <a:p>
            <a:pPr marL="0" marR="0" lvl="0" indent="0" algn="ctr" rtl="0">
              <a:spcBef>
                <a:spcPts val="0"/>
              </a:spcBef>
              <a:spcAft>
                <a:spcPts val="0"/>
              </a:spcAft>
              <a:buNone/>
            </a:pPr>
            <a:r>
              <a:rPr lang="en-US" sz="1800" b="1">
                <a:solidFill>
                  <a:schemeClr val="dk1"/>
                </a:solidFill>
                <a:latin typeface="Gill Sans"/>
                <a:ea typeface="Gill Sans"/>
                <a:cs typeface="Gill Sans"/>
                <a:sym typeface="Gill Sans"/>
              </a:rPr>
              <a:t>K.M. Safiullah</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581192" y="52205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sz="2900" b="1"/>
              <a:t>FROM OPPRESSION TO EMANCIPATION</a:t>
            </a:r>
            <a:endParaRPr sz="2900" b="1"/>
          </a:p>
        </p:txBody>
      </p:sp>
      <p:sp>
        <p:nvSpPr>
          <p:cNvPr id="125" name="Google Shape;125;p3"/>
          <p:cNvSpPr/>
          <p:nvPr/>
        </p:nvSpPr>
        <p:spPr>
          <a:xfrm>
            <a:off x="446533" y="2180496"/>
            <a:ext cx="5404639" cy="4045683"/>
          </a:xfrm>
          <a:prstGeom prst="rect">
            <a:avLst/>
          </a:prstGeom>
          <a:solidFill>
            <a:schemeClr val="l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26" name="Google Shape;126;p3" descr="partition-map.png"/>
          <p:cNvPicPr preferRelativeResize="0"/>
          <p:nvPr/>
        </p:nvPicPr>
        <p:blipFill rotWithShape="1">
          <a:blip r:embed="rId3">
            <a:alphaModFix/>
          </a:blip>
          <a:srcRect/>
          <a:stretch/>
        </p:blipFill>
        <p:spPr>
          <a:xfrm>
            <a:off x="1195937" y="2361056"/>
            <a:ext cx="3885100" cy="3649219"/>
          </a:xfrm>
          <a:prstGeom prst="rect">
            <a:avLst/>
          </a:prstGeom>
          <a:noFill/>
          <a:ln>
            <a:noFill/>
          </a:ln>
        </p:spPr>
      </p:pic>
      <p:sp>
        <p:nvSpPr>
          <p:cNvPr id="127" name="Google Shape;127;p3"/>
          <p:cNvSpPr txBox="1">
            <a:spLocks noGrp="1"/>
          </p:cNvSpPr>
          <p:nvPr>
            <p:ph type="body" idx="1"/>
          </p:nvPr>
        </p:nvSpPr>
        <p:spPr>
          <a:xfrm>
            <a:off x="6335805" y="2180496"/>
            <a:ext cx="5275001" cy="4045683"/>
          </a:xfrm>
          <a:prstGeom prst="rect">
            <a:avLst/>
          </a:prstGeom>
          <a:noFill/>
          <a:ln>
            <a:noFill/>
          </a:ln>
        </p:spPr>
        <p:txBody>
          <a:bodyPr spcFirstLastPara="1" wrap="square" lIns="91425" tIns="45700" rIns="91425" bIns="45700" anchor="ctr" anchorCtr="0">
            <a:noAutofit/>
          </a:bodyPr>
          <a:lstStyle/>
          <a:p>
            <a:pPr marL="305435" lvl="0" indent="-324485" algn="l" rtl="0">
              <a:spcBef>
                <a:spcPts val="0"/>
              </a:spcBef>
              <a:spcAft>
                <a:spcPts val="0"/>
              </a:spcAft>
              <a:buSzPts val="1956"/>
              <a:buChar char="◼"/>
            </a:pPr>
            <a:r>
              <a:rPr lang="en-US" sz="2100" b="1"/>
              <a:t>Movement against the denial of Bengali language and culture</a:t>
            </a:r>
            <a:endParaRPr sz="2100" b="1"/>
          </a:p>
          <a:p>
            <a:pPr marL="305435" lvl="0" indent="-324485" algn="l" rtl="0">
              <a:spcBef>
                <a:spcPts val="960"/>
              </a:spcBef>
              <a:spcAft>
                <a:spcPts val="0"/>
              </a:spcAft>
              <a:buSzPts val="1956"/>
              <a:buChar char="◼"/>
            </a:pPr>
            <a:r>
              <a:rPr lang="en-US" sz="2100" b="1"/>
              <a:t>Movement against economic exploitation, regional disparity, income inequality &amp; impoverishment of rural peasantry</a:t>
            </a:r>
            <a:endParaRPr sz="2100" b="1"/>
          </a:p>
          <a:p>
            <a:pPr marL="305435" lvl="0" indent="-324485" algn="l" rtl="0">
              <a:spcBef>
                <a:spcPts val="960"/>
              </a:spcBef>
              <a:spcAft>
                <a:spcPts val="0"/>
              </a:spcAft>
              <a:buSzPts val="1956"/>
              <a:buChar char="◼"/>
            </a:pPr>
            <a:r>
              <a:rPr lang="en-US" sz="2100" b="1"/>
              <a:t>Movement against discrimination in administration, justice &amp; national security</a:t>
            </a:r>
            <a:endParaRPr sz="2100" b="1"/>
          </a:p>
          <a:p>
            <a:pPr marL="305435" lvl="0" indent="-324485" algn="l" rtl="0">
              <a:spcBef>
                <a:spcPts val="960"/>
              </a:spcBef>
              <a:spcAft>
                <a:spcPts val="0"/>
              </a:spcAft>
              <a:buSzPts val="1956"/>
              <a:buChar char="◼"/>
            </a:pPr>
            <a:r>
              <a:rPr lang="en-US" sz="2100" b="1"/>
              <a:t>Movement against oppression of the military bureaucratic state</a:t>
            </a:r>
            <a:endParaRPr sz="21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49"/>
        <p:cNvGrpSpPr/>
        <p:nvPr/>
      </p:nvGrpSpPr>
      <p:grpSpPr>
        <a:xfrm>
          <a:off x="0" y="0"/>
          <a:ext cx="0" cy="0"/>
          <a:chOff x="0" y="0"/>
          <a:chExt cx="0" cy="0"/>
        </a:xfrm>
      </p:grpSpPr>
      <p:sp>
        <p:nvSpPr>
          <p:cNvPr id="250" name="Google Shape;250;p17"/>
          <p:cNvSpPr txBox="1">
            <a:spLocks noGrp="1"/>
          </p:cNvSpPr>
          <p:nvPr>
            <p:ph type="title"/>
          </p:nvPr>
        </p:nvSpPr>
        <p:spPr>
          <a:xfrm>
            <a:off x="581192" y="832578"/>
            <a:ext cx="11029500" cy="1095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2"/>
              </a:buClr>
              <a:buSzPts val="2800"/>
              <a:buFont typeface="Gill Sans"/>
              <a:buNone/>
            </a:pPr>
            <a:r>
              <a:rPr lang="en-US" sz="3300" b="1"/>
              <a:t>OTHER FORCES (CONT.)</a:t>
            </a:r>
            <a:endParaRPr sz="3300" b="1"/>
          </a:p>
        </p:txBody>
      </p:sp>
      <p:sp>
        <p:nvSpPr>
          <p:cNvPr id="251" name="Google Shape;251;p17"/>
          <p:cNvSpPr/>
          <p:nvPr/>
        </p:nvSpPr>
        <p:spPr>
          <a:xfrm>
            <a:off x="446533" y="457201"/>
            <a:ext cx="11298933"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txBox="1">
            <a:spLocks noGrp="1"/>
          </p:cNvSpPr>
          <p:nvPr>
            <p:ph type="body" idx="1"/>
          </p:nvPr>
        </p:nvSpPr>
        <p:spPr>
          <a:xfrm>
            <a:off x="635092" y="2212075"/>
            <a:ext cx="11029500" cy="3979200"/>
          </a:xfrm>
          <a:prstGeom prst="rect">
            <a:avLst/>
          </a:prstGeom>
          <a:noFill/>
          <a:ln>
            <a:noFill/>
          </a:ln>
        </p:spPr>
        <p:txBody>
          <a:bodyPr spcFirstLastPara="1" wrap="square" lIns="91425" tIns="45700" rIns="91425" bIns="45700" anchor="ctr" anchorCtr="0">
            <a:noAutofit/>
          </a:bodyPr>
          <a:lstStyle/>
          <a:p>
            <a:pPr marL="305435" lvl="0" indent="-305435" algn="l" rtl="0">
              <a:lnSpc>
                <a:spcPct val="90000"/>
              </a:lnSpc>
              <a:spcBef>
                <a:spcPts val="0"/>
              </a:spcBef>
              <a:spcAft>
                <a:spcPts val="0"/>
              </a:spcAft>
              <a:buSzPts val="1840"/>
              <a:buChar char="◼"/>
            </a:pPr>
            <a:r>
              <a:rPr lang="en-US" sz="2000" b="1">
                <a:solidFill>
                  <a:srgbClr val="465B24"/>
                </a:solidFill>
              </a:rPr>
              <a:t>Other forces:</a:t>
            </a:r>
            <a:endParaRPr sz="2000" b="1">
              <a:solidFill>
                <a:srgbClr val="465B24"/>
              </a:solidFill>
            </a:endParaRPr>
          </a:p>
          <a:p>
            <a:pPr marL="629920" lvl="1" indent="-305435" algn="l" rtl="0">
              <a:lnSpc>
                <a:spcPct val="90000"/>
              </a:lnSpc>
              <a:spcBef>
                <a:spcPts val="1000"/>
              </a:spcBef>
              <a:spcAft>
                <a:spcPts val="0"/>
              </a:spcAft>
              <a:buSzPts val="1840"/>
              <a:buFont typeface="Courier New"/>
              <a:buChar char="o"/>
            </a:pPr>
            <a:r>
              <a:rPr lang="en-US" sz="2000" b="1">
                <a:solidFill>
                  <a:srgbClr val="465B24"/>
                </a:solidFill>
              </a:rPr>
              <a:t>Mujib Bahini</a:t>
            </a:r>
            <a:endParaRPr sz="2000" b="1">
              <a:solidFill>
                <a:srgbClr val="465B24"/>
              </a:solidFill>
            </a:endParaRPr>
          </a:p>
          <a:p>
            <a:pPr marL="629920" lvl="1" indent="-305435" algn="l" rtl="0">
              <a:lnSpc>
                <a:spcPct val="90000"/>
              </a:lnSpc>
              <a:spcBef>
                <a:spcPts val="1000"/>
              </a:spcBef>
              <a:spcAft>
                <a:spcPts val="0"/>
              </a:spcAft>
              <a:buSzPts val="1840"/>
              <a:buFont typeface="Courier New"/>
              <a:buChar char="o"/>
            </a:pPr>
            <a:r>
              <a:rPr lang="en-US" sz="2000" b="1">
                <a:solidFill>
                  <a:srgbClr val="465B24"/>
                </a:solidFill>
              </a:rPr>
              <a:t>Kader Bahini</a:t>
            </a:r>
            <a:endParaRPr sz="2000" b="1">
              <a:solidFill>
                <a:srgbClr val="465B24"/>
              </a:solidFill>
            </a:endParaRPr>
          </a:p>
          <a:p>
            <a:pPr marL="629920" lvl="1" indent="-305435" algn="l" rtl="0">
              <a:lnSpc>
                <a:spcPct val="90000"/>
              </a:lnSpc>
              <a:spcBef>
                <a:spcPts val="1000"/>
              </a:spcBef>
              <a:spcAft>
                <a:spcPts val="0"/>
              </a:spcAft>
              <a:buSzPts val="1840"/>
              <a:buFont typeface="Courier New"/>
              <a:buChar char="o"/>
            </a:pPr>
            <a:r>
              <a:rPr lang="en-US" sz="2000" b="1">
                <a:solidFill>
                  <a:srgbClr val="465B24"/>
                </a:solidFill>
              </a:rPr>
              <a:t>Some other leftist forces</a:t>
            </a:r>
            <a:endParaRPr sz="2000" b="1">
              <a:solidFill>
                <a:srgbClr val="465B24"/>
              </a:solidFill>
            </a:endParaRPr>
          </a:p>
          <a:p>
            <a:pPr marL="305435" lvl="0" indent="-305435" algn="l" rtl="0">
              <a:lnSpc>
                <a:spcPct val="90000"/>
              </a:lnSpc>
              <a:spcBef>
                <a:spcPts val="1000"/>
              </a:spcBef>
              <a:spcAft>
                <a:spcPts val="0"/>
              </a:spcAft>
              <a:buSzPts val="1840"/>
              <a:buChar char="◼"/>
            </a:pPr>
            <a:r>
              <a:rPr lang="en-US" sz="2000" b="1">
                <a:solidFill>
                  <a:srgbClr val="465B24"/>
                </a:solidFill>
              </a:rPr>
              <a:t>Brigade forces: </a:t>
            </a:r>
            <a:endParaRPr sz="2000" b="1">
              <a:solidFill>
                <a:srgbClr val="465B24"/>
              </a:solidFill>
            </a:endParaRPr>
          </a:p>
          <a:p>
            <a:pPr marL="629920" lvl="1" indent="-305435" algn="l" rtl="0">
              <a:lnSpc>
                <a:spcPct val="90000"/>
              </a:lnSpc>
              <a:spcBef>
                <a:spcPts val="1000"/>
              </a:spcBef>
              <a:spcAft>
                <a:spcPts val="0"/>
              </a:spcAft>
              <a:buSzPts val="1840"/>
              <a:buFont typeface="Courier New"/>
              <a:buChar char="o"/>
            </a:pPr>
            <a:r>
              <a:rPr lang="en-US" sz="2000" b="1">
                <a:solidFill>
                  <a:srgbClr val="465B24"/>
                </a:solidFill>
              </a:rPr>
              <a:t>Z force- Ziaur Rahman</a:t>
            </a:r>
            <a:endParaRPr sz="2000" b="1">
              <a:solidFill>
                <a:srgbClr val="465B24"/>
              </a:solidFill>
            </a:endParaRPr>
          </a:p>
          <a:p>
            <a:pPr marL="899795" lvl="2" indent="-269875" algn="l" rtl="0">
              <a:lnSpc>
                <a:spcPct val="90000"/>
              </a:lnSpc>
              <a:spcBef>
                <a:spcPts val="1000"/>
              </a:spcBef>
              <a:spcAft>
                <a:spcPts val="0"/>
              </a:spcAft>
              <a:buSzPts val="1840"/>
              <a:buChar char="▪"/>
            </a:pPr>
            <a:r>
              <a:rPr lang="en-US" sz="2000" b="1">
                <a:solidFill>
                  <a:srgbClr val="465B24"/>
                </a:solidFill>
              </a:rPr>
              <a:t>K force- Khaled Mosharraf</a:t>
            </a:r>
            <a:endParaRPr sz="2000" b="1">
              <a:solidFill>
                <a:srgbClr val="465B24"/>
              </a:solidFill>
            </a:endParaRPr>
          </a:p>
          <a:p>
            <a:pPr marL="305435" lvl="0" indent="-305435" algn="l" rtl="0">
              <a:lnSpc>
                <a:spcPct val="90000"/>
              </a:lnSpc>
              <a:spcBef>
                <a:spcPts val="1000"/>
              </a:spcBef>
              <a:spcAft>
                <a:spcPts val="0"/>
              </a:spcAft>
              <a:buSzPts val="1840"/>
              <a:buChar char="◼"/>
            </a:pPr>
            <a:r>
              <a:rPr lang="en-US" sz="2000" b="1">
                <a:solidFill>
                  <a:srgbClr val="465B24"/>
                </a:solidFill>
              </a:rPr>
              <a:t>S force- K.M. Saffiullah</a:t>
            </a:r>
            <a:endParaRPr sz="2000" b="1">
              <a:solidFill>
                <a:srgbClr val="465B24"/>
              </a:solidFill>
            </a:endParaRPr>
          </a:p>
          <a:p>
            <a:pPr marL="305435" lvl="0" indent="-305435" algn="l" rtl="0">
              <a:lnSpc>
                <a:spcPct val="90000"/>
              </a:lnSpc>
              <a:spcBef>
                <a:spcPts val="1000"/>
              </a:spcBef>
              <a:spcAft>
                <a:spcPts val="0"/>
              </a:spcAft>
              <a:buSzPts val="1840"/>
              <a:buChar char="◼"/>
            </a:pPr>
            <a:r>
              <a:rPr lang="en-US" sz="2000" b="1">
                <a:solidFill>
                  <a:srgbClr val="465B24"/>
                </a:solidFill>
              </a:rPr>
              <a:t>Naval and air wings</a:t>
            </a:r>
            <a:endParaRPr sz="2000" b="1">
              <a:solidFill>
                <a:srgbClr val="465B24"/>
              </a:solidFill>
            </a:endParaRPr>
          </a:p>
          <a:p>
            <a:pPr marL="305435" lvl="0" indent="-305435" algn="l" rtl="0">
              <a:lnSpc>
                <a:spcPct val="90000"/>
              </a:lnSpc>
              <a:spcBef>
                <a:spcPts val="1000"/>
              </a:spcBef>
              <a:spcAft>
                <a:spcPts val="0"/>
              </a:spcAft>
              <a:buSzPts val="1840"/>
              <a:buChar char="◼"/>
            </a:pPr>
            <a:r>
              <a:rPr lang="en-US" sz="2000" b="1">
                <a:solidFill>
                  <a:srgbClr val="465B24"/>
                </a:solidFill>
              </a:rPr>
              <a:t>Crack platoon of Mukti Bahini was very active in occupied Dhaka and kept people’s morale high</a:t>
            </a:r>
            <a:endParaRPr sz="2000" b="1">
              <a:solidFill>
                <a:srgbClr val="465B24"/>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sp>
        <p:nvSpPr>
          <p:cNvPr id="257" name="Google Shape;257;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258" name="Google Shape;258;p18" descr="liberation-war-460.jpg"/>
          <p:cNvPicPr preferRelativeResize="0"/>
          <p:nvPr/>
        </p:nvPicPr>
        <p:blipFill rotWithShape="1">
          <a:blip r:embed="rId3">
            <a:alphaModFix/>
          </a:blip>
          <a:srcRect b="6250"/>
          <a:stretch/>
        </p:blipFill>
        <p:spPr>
          <a:xfrm>
            <a:off x="20" y="10"/>
            <a:ext cx="12191980" cy="6857990"/>
          </a:xfrm>
          <a:prstGeom prst="rect">
            <a:avLst/>
          </a:prstGeom>
          <a:noFill/>
          <a:ln w="9525" cap="flat" cmpd="sng">
            <a:solidFill>
              <a:srgbClr val="4472C4"/>
            </a:solidFill>
            <a:prstDash val="solid"/>
            <a:round/>
            <a:headEnd type="none" w="sm" len="sm"/>
            <a:tailEnd type="none" w="sm" len="sm"/>
          </a:ln>
        </p:spPr>
      </p:pic>
      <p:sp>
        <p:nvSpPr>
          <p:cNvPr id="259" name="Google Shape;259;p18"/>
          <p:cNvSpPr txBox="1">
            <a:spLocks noGrp="1"/>
          </p:cNvSpPr>
          <p:nvPr>
            <p:ph type="title"/>
          </p:nvPr>
        </p:nvSpPr>
        <p:spPr>
          <a:xfrm>
            <a:off x="575200" y="5140456"/>
            <a:ext cx="3412200" cy="1372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2800"/>
              <a:buFont typeface="Gill Sans"/>
              <a:buNone/>
            </a:pPr>
            <a:r>
              <a:rPr lang="en-US" sz="3300" b="1"/>
              <a:t>MUKTI BAHINI</a:t>
            </a:r>
            <a:endParaRPr sz="33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65" name="Google Shape;265;p19"/>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446534" y="628651"/>
            <a:ext cx="3703320" cy="57511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64043" y="945332"/>
            <a:ext cx="3188526" cy="937256"/>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FFFFFF"/>
              </a:buClr>
              <a:buSzPts val="2400"/>
              <a:buFont typeface="Gill Sans"/>
              <a:buNone/>
            </a:pPr>
            <a:r>
              <a:rPr lang="en-US" b="1">
                <a:solidFill>
                  <a:srgbClr val="FFFFFF"/>
                </a:solidFill>
              </a:rPr>
              <a:t>MUKTI BAHINI (CONT.)</a:t>
            </a:r>
            <a:endParaRPr sz="3200" b="1"/>
          </a:p>
        </p:txBody>
      </p:sp>
      <p:pic>
        <p:nvPicPr>
          <p:cNvPr id="268" name="Google Shape;268;p19" descr="pg-34-bangladesh-2-ap.jpg"/>
          <p:cNvPicPr preferRelativeResize="0"/>
          <p:nvPr/>
        </p:nvPicPr>
        <p:blipFill rotWithShape="1">
          <a:blip r:embed="rId3">
            <a:alphaModFix/>
          </a:blip>
          <a:srcRect r="1" b="9790"/>
          <a:stretch/>
        </p:blipFill>
        <p:spPr>
          <a:xfrm>
            <a:off x="6604953" y="2904417"/>
            <a:ext cx="5136740" cy="3475429"/>
          </a:xfrm>
          <a:prstGeom prst="rect">
            <a:avLst/>
          </a:prstGeom>
          <a:noFill/>
          <a:ln>
            <a:noFill/>
          </a:ln>
        </p:spPr>
      </p:pic>
      <p:pic>
        <p:nvPicPr>
          <p:cNvPr id="269" name="Google Shape;269;p19" descr="n2.jpg"/>
          <p:cNvPicPr preferRelativeResize="0"/>
          <p:nvPr/>
        </p:nvPicPr>
        <p:blipFill rotWithShape="1">
          <a:blip r:embed="rId4">
            <a:alphaModFix/>
          </a:blip>
          <a:srcRect l="2405" r="2" b="2"/>
          <a:stretch/>
        </p:blipFill>
        <p:spPr>
          <a:xfrm>
            <a:off x="4350571" y="452876"/>
            <a:ext cx="4113439" cy="3161093"/>
          </a:xfrm>
          <a:custGeom>
            <a:avLst/>
            <a:gdLst/>
            <a:ahLst/>
            <a:cxnLst/>
            <a:rect l="l" t="t" r="r" b="b"/>
            <a:pathLst>
              <a:path w="4113439" h="3161093" extrusionOk="0">
                <a:moveTo>
                  <a:pt x="0" y="0"/>
                </a:moveTo>
                <a:lnTo>
                  <a:pt x="4113439" y="0"/>
                </a:lnTo>
                <a:lnTo>
                  <a:pt x="4113439" y="2344272"/>
                </a:lnTo>
                <a:lnTo>
                  <a:pt x="2157387" y="2344272"/>
                </a:lnTo>
                <a:lnTo>
                  <a:pt x="2157387" y="3161093"/>
                </a:lnTo>
                <a:lnTo>
                  <a:pt x="0" y="3161093"/>
                </a:lnTo>
                <a:close/>
              </a:path>
            </a:pathLst>
          </a:custGeom>
          <a:noFill/>
          <a:ln>
            <a:noFill/>
          </a:ln>
        </p:spPr>
      </p:pic>
      <p:pic>
        <p:nvPicPr>
          <p:cNvPr id="270" name="Google Shape;270;p19" descr="n1.jpg"/>
          <p:cNvPicPr preferRelativeResize="0"/>
          <p:nvPr/>
        </p:nvPicPr>
        <p:blipFill rotWithShape="1">
          <a:blip r:embed="rId5">
            <a:alphaModFix/>
          </a:blip>
          <a:srcRect r="21526" b="-3"/>
          <a:stretch/>
        </p:blipFill>
        <p:spPr>
          <a:xfrm>
            <a:off x="8554307" y="452877"/>
            <a:ext cx="3187386" cy="2344272"/>
          </a:xfrm>
          <a:prstGeom prst="rect">
            <a:avLst/>
          </a:prstGeom>
          <a:noFill/>
          <a:ln>
            <a:noFill/>
          </a:ln>
        </p:spPr>
      </p:pic>
      <p:pic>
        <p:nvPicPr>
          <p:cNvPr id="271" name="Google Shape;271;p19" descr="n4.jpg"/>
          <p:cNvPicPr preferRelativeResize="0"/>
          <p:nvPr/>
        </p:nvPicPr>
        <p:blipFill rotWithShape="1">
          <a:blip r:embed="rId6">
            <a:alphaModFix/>
          </a:blip>
          <a:srcRect l="2305"/>
          <a:stretch/>
        </p:blipFill>
        <p:spPr>
          <a:xfrm>
            <a:off x="2590099" y="3676325"/>
            <a:ext cx="3920625" cy="2658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5"/>
        <p:cNvGrpSpPr/>
        <p:nvPr/>
      </p:nvGrpSpPr>
      <p:grpSpPr>
        <a:xfrm>
          <a:off x="0" y="0"/>
          <a:ext cx="0" cy="0"/>
          <a:chOff x="0" y="0"/>
          <a:chExt cx="0" cy="0"/>
        </a:xfrm>
      </p:grpSpPr>
      <p:sp>
        <p:nvSpPr>
          <p:cNvPr id="276" name="Google Shape;276;p20"/>
          <p:cNvSpPr txBox="1">
            <a:spLocks noGrp="1"/>
          </p:cNvSpPr>
          <p:nvPr>
            <p:ph type="title"/>
          </p:nvPr>
        </p:nvSpPr>
        <p:spPr>
          <a:xfrm>
            <a:off x="581192" y="522431"/>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a:t>REFUGEES</a:t>
            </a:r>
            <a:endParaRPr b="1"/>
          </a:p>
        </p:txBody>
      </p:sp>
      <p:pic>
        <p:nvPicPr>
          <p:cNvPr id="277" name="Google Shape;277;p20" descr="C:\Users\Punom\Desktop\refugees_women_and_the_1971_war1.jpg"/>
          <p:cNvPicPr preferRelativeResize="0"/>
          <p:nvPr/>
        </p:nvPicPr>
        <p:blipFill rotWithShape="1">
          <a:blip r:embed="rId3">
            <a:alphaModFix/>
          </a:blip>
          <a:srcRect r="2428"/>
          <a:stretch/>
        </p:blipFill>
        <p:spPr>
          <a:xfrm>
            <a:off x="657225" y="2361049"/>
            <a:ext cx="6031676" cy="4435426"/>
          </a:xfrm>
          <a:prstGeom prst="rect">
            <a:avLst/>
          </a:prstGeom>
          <a:noFill/>
          <a:ln>
            <a:noFill/>
          </a:ln>
        </p:spPr>
      </p:pic>
      <p:sp>
        <p:nvSpPr>
          <p:cNvPr id="278" name="Google Shape;278;p20"/>
          <p:cNvSpPr txBox="1">
            <a:spLocks noGrp="1"/>
          </p:cNvSpPr>
          <p:nvPr>
            <p:ph type="body" idx="1"/>
          </p:nvPr>
        </p:nvSpPr>
        <p:spPr>
          <a:xfrm>
            <a:off x="7147201" y="2180500"/>
            <a:ext cx="4463700" cy="4045800"/>
          </a:xfrm>
          <a:prstGeom prst="rect">
            <a:avLst/>
          </a:prstGeom>
          <a:noFill/>
          <a:ln>
            <a:noFill/>
          </a:ln>
        </p:spPr>
        <p:txBody>
          <a:bodyPr spcFirstLastPara="1" wrap="square" lIns="91425" tIns="45700" rIns="91425" bIns="45700" anchor="ctr" anchorCtr="0">
            <a:normAutofit/>
          </a:bodyPr>
          <a:lstStyle/>
          <a:p>
            <a:pPr marL="305435" lvl="0" indent="-305435" algn="l" rtl="0">
              <a:spcBef>
                <a:spcPts val="0"/>
              </a:spcBef>
              <a:spcAft>
                <a:spcPts val="0"/>
              </a:spcAft>
              <a:buSzPts val="1840"/>
              <a:buNone/>
            </a:pPr>
            <a:r>
              <a:rPr lang="en-US" sz="2400" b="1"/>
              <a:t>10 million Bangladeshis fled to India as refugees</a:t>
            </a:r>
            <a:endParaRPr sz="24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2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WAR ON THE CULTURAL FRONT</a:t>
            </a:r>
            <a:endParaRPr/>
          </a:p>
          <a:p>
            <a:pPr marL="0" lvl="0" indent="0" algn="l" rtl="0">
              <a:spcBef>
                <a:spcPts val="0"/>
              </a:spcBef>
              <a:spcAft>
                <a:spcPts val="0"/>
              </a:spcAft>
              <a:buClr>
                <a:schemeClr val="lt1"/>
              </a:buClr>
              <a:buSzPts val="2800"/>
              <a:buFont typeface="Gill Sans"/>
              <a:buNone/>
            </a:pPr>
            <a:endParaRPr/>
          </a:p>
        </p:txBody>
      </p:sp>
      <p:pic>
        <p:nvPicPr>
          <p:cNvPr id="284" name="Google Shape;284;p21" descr="betar_kendra.jpg"/>
          <p:cNvPicPr preferRelativeResize="0"/>
          <p:nvPr/>
        </p:nvPicPr>
        <p:blipFill rotWithShape="1">
          <a:blip r:embed="rId3">
            <a:alphaModFix/>
          </a:blip>
          <a:srcRect/>
          <a:stretch/>
        </p:blipFill>
        <p:spPr>
          <a:xfrm>
            <a:off x="459525" y="2363173"/>
            <a:ext cx="6883726" cy="3872100"/>
          </a:xfrm>
          <a:prstGeom prst="rect">
            <a:avLst/>
          </a:prstGeom>
          <a:noFill/>
          <a:ln>
            <a:noFill/>
          </a:ln>
        </p:spPr>
      </p:pic>
      <p:sp>
        <p:nvSpPr>
          <p:cNvPr id="285" name="Google Shape;285;p21"/>
          <p:cNvSpPr txBox="1">
            <a:spLocks noGrp="1"/>
          </p:cNvSpPr>
          <p:nvPr>
            <p:ph type="body" idx="1"/>
          </p:nvPr>
        </p:nvSpPr>
        <p:spPr>
          <a:xfrm>
            <a:off x="7494976" y="2620800"/>
            <a:ext cx="3884400" cy="4045800"/>
          </a:xfrm>
          <a:prstGeom prst="rect">
            <a:avLst/>
          </a:prstGeom>
          <a:noFill/>
          <a:ln>
            <a:noFill/>
          </a:ln>
        </p:spPr>
        <p:txBody>
          <a:bodyPr spcFirstLastPara="1" wrap="square" lIns="91425" tIns="45700" rIns="91425" bIns="45700" anchor="ctr" anchorCtr="0">
            <a:normAutofit/>
          </a:bodyPr>
          <a:lstStyle/>
          <a:p>
            <a:pPr marL="305435" lvl="0" indent="-305435" algn="l" rtl="0">
              <a:spcBef>
                <a:spcPts val="0"/>
              </a:spcBef>
              <a:spcAft>
                <a:spcPts val="0"/>
              </a:spcAft>
              <a:buSzPts val="1656"/>
              <a:buNone/>
            </a:pPr>
            <a:r>
              <a:rPr lang="en-US" b="1"/>
              <a:t>Shadhin Bangla Betar Kendro inspired the people through news and commentary on the war and the heroism of the Mukti Bahini and cultural programs to keep morale high</a:t>
            </a:r>
            <a:endParaRPr b="1"/>
          </a:p>
          <a:p>
            <a:pPr marL="305435" lvl="0" indent="-305435" algn="l" rtl="0">
              <a:spcBef>
                <a:spcPts val="960"/>
              </a:spcBef>
              <a:spcAft>
                <a:spcPts val="0"/>
              </a:spcAft>
              <a:buSzPts val="1656"/>
              <a:buNone/>
            </a:pPr>
            <a:endParaRPr b="1"/>
          </a:p>
          <a:p>
            <a:pPr marL="0" lvl="0" indent="0" algn="l" rtl="0">
              <a:spcBef>
                <a:spcPts val="960"/>
              </a:spcBef>
              <a:spcAft>
                <a:spcPts val="0"/>
              </a:spcAft>
              <a:buSzPts val="1656"/>
              <a:buNone/>
            </a:pPr>
            <a:endParaRPr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9"/>
        <p:cNvGrpSpPr/>
        <p:nvPr/>
      </p:nvGrpSpPr>
      <p:grpSpPr>
        <a:xfrm>
          <a:off x="0" y="0"/>
          <a:ext cx="0" cy="0"/>
          <a:chOff x="0" y="0"/>
          <a:chExt cx="0" cy="0"/>
        </a:xfrm>
      </p:grpSpPr>
      <p:sp>
        <p:nvSpPr>
          <p:cNvPr id="290" name="Google Shape;290;p22"/>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0" y="638175"/>
            <a:ext cx="12191999" cy="62198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95" name="Google Shape;295;p22"/>
          <p:cNvSpPr/>
          <p:nvPr/>
        </p:nvSpPr>
        <p:spPr>
          <a:xfrm>
            <a:off x="451911" y="638175"/>
            <a:ext cx="3682784" cy="575239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txBox="1">
            <a:spLocks noGrp="1"/>
          </p:cNvSpPr>
          <p:nvPr>
            <p:ph type="title"/>
          </p:nvPr>
        </p:nvSpPr>
        <p:spPr>
          <a:xfrm>
            <a:off x="700218" y="1656292"/>
            <a:ext cx="3150659" cy="2085869"/>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FFF"/>
              </a:buClr>
              <a:buSzPts val="3600"/>
              <a:buFont typeface="Gill Sans"/>
              <a:buNone/>
            </a:pPr>
            <a:r>
              <a:rPr lang="en-US" sz="3600">
                <a:solidFill>
                  <a:srgbClr val="FFFFFF"/>
                </a:solidFill>
              </a:rPr>
              <a:t>WAR CRIMES IN 1971</a:t>
            </a:r>
            <a:endParaRPr/>
          </a:p>
        </p:txBody>
      </p:sp>
      <p:pic>
        <p:nvPicPr>
          <p:cNvPr id="297" name="Google Shape;297;p22" descr="Dead_bodies_of_Bengali_intellectuals,_14_December_1971.jpg"/>
          <p:cNvPicPr preferRelativeResize="0"/>
          <p:nvPr/>
        </p:nvPicPr>
        <p:blipFill rotWithShape="1">
          <a:blip r:embed="rId3">
            <a:alphaModFix/>
          </a:blip>
          <a:srcRect l="16296" r="13001" b="1"/>
          <a:stretch/>
        </p:blipFill>
        <p:spPr>
          <a:xfrm>
            <a:off x="4243795" y="638175"/>
            <a:ext cx="3702877" cy="5762625"/>
          </a:xfrm>
          <a:prstGeom prst="rect">
            <a:avLst/>
          </a:prstGeom>
          <a:noFill/>
          <a:ln>
            <a:noFill/>
          </a:ln>
        </p:spPr>
      </p:pic>
      <p:pic>
        <p:nvPicPr>
          <p:cNvPr id="298" name="Google Shape;298;p22" descr="Bloody Birth of Bangladesh- The Worst Genocide! 2011-03-05 22_52_01_453.jpg"/>
          <p:cNvPicPr preferRelativeResize="0"/>
          <p:nvPr/>
        </p:nvPicPr>
        <p:blipFill rotWithShape="1">
          <a:blip r:embed="rId4">
            <a:alphaModFix/>
          </a:blip>
          <a:srcRect t="8772" r="-3" b="23564"/>
          <a:stretch/>
        </p:blipFill>
        <p:spPr>
          <a:xfrm>
            <a:off x="8042146" y="628646"/>
            <a:ext cx="3703326" cy="1879296"/>
          </a:xfrm>
          <a:prstGeom prst="rect">
            <a:avLst/>
          </a:prstGeom>
          <a:noFill/>
          <a:ln>
            <a:noFill/>
          </a:ln>
        </p:spPr>
      </p:pic>
      <p:pic>
        <p:nvPicPr>
          <p:cNvPr id="299" name="Google Shape;299;p22" descr="3134589_orig.jpg"/>
          <p:cNvPicPr preferRelativeResize="0"/>
          <p:nvPr/>
        </p:nvPicPr>
        <p:blipFill rotWithShape="1">
          <a:blip r:embed="rId5">
            <a:alphaModFix/>
          </a:blip>
          <a:srcRect t="4531" r="-3" b="3965"/>
          <a:stretch/>
        </p:blipFill>
        <p:spPr>
          <a:xfrm>
            <a:off x="8042137" y="2588324"/>
            <a:ext cx="3703326" cy="1829826"/>
          </a:xfrm>
          <a:prstGeom prst="rect">
            <a:avLst/>
          </a:prstGeom>
          <a:noFill/>
          <a:ln>
            <a:noFill/>
          </a:ln>
        </p:spPr>
      </p:pic>
      <p:pic>
        <p:nvPicPr>
          <p:cNvPr id="300" name="Google Shape;300;p22" descr="BangladeshGenocide1.jpg"/>
          <p:cNvPicPr preferRelativeResize="0"/>
          <p:nvPr/>
        </p:nvPicPr>
        <p:blipFill rotWithShape="1">
          <a:blip r:embed="rId6">
            <a:alphaModFix/>
          </a:blip>
          <a:srcRect t="10328" r="-3" b="14548"/>
          <a:stretch/>
        </p:blipFill>
        <p:spPr>
          <a:xfrm>
            <a:off x="8042141" y="4498531"/>
            <a:ext cx="3703326" cy="187090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23"/>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310" name="Google Shape;310;p23" descr="DSCN2140.JPG"/>
          <p:cNvPicPr preferRelativeResize="0"/>
          <p:nvPr/>
        </p:nvPicPr>
        <p:blipFill rotWithShape="1">
          <a:blip r:embed="rId3">
            <a:alphaModFix/>
          </a:blip>
          <a:srcRect r="-2" b="27201"/>
          <a:stretch/>
        </p:blipFill>
        <p:spPr>
          <a:xfrm>
            <a:off x="446532" y="641096"/>
            <a:ext cx="7497731" cy="3465902"/>
          </a:xfrm>
          <a:prstGeom prst="rect">
            <a:avLst/>
          </a:prstGeom>
          <a:noFill/>
          <a:ln>
            <a:noFill/>
          </a:ln>
        </p:spPr>
      </p:pic>
      <p:grpSp>
        <p:nvGrpSpPr>
          <p:cNvPr id="311" name="Google Shape;311;p23"/>
          <p:cNvGrpSpPr/>
          <p:nvPr/>
        </p:nvGrpSpPr>
        <p:grpSpPr>
          <a:xfrm>
            <a:off x="446534" y="453643"/>
            <a:ext cx="11298933" cy="5936922"/>
            <a:chOff x="446534" y="453643"/>
            <a:chExt cx="11298933" cy="5936922"/>
          </a:xfrm>
        </p:grpSpPr>
        <p:sp>
          <p:nvSpPr>
            <p:cNvPr id="312" name="Google Shape;312;p23"/>
            <p:cNvSpPr/>
            <p:nvPr/>
          </p:nvSpPr>
          <p:spPr>
            <a:xfrm>
              <a:off x="446534" y="4199467"/>
              <a:ext cx="7497730" cy="21910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23"/>
          <p:cNvSpPr txBox="1">
            <a:spLocks noGrp="1"/>
          </p:cNvSpPr>
          <p:nvPr>
            <p:ph type="title"/>
          </p:nvPr>
        </p:nvSpPr>
        <p:spPr>
          <a:xfrm>
            <a:off x="581192" y="4334837"/>
            <a:ext cx="7228412" cy="1140874"/>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FFF"/>
              </a:buClr>
              <a:buSzPts val="3600"/>
              <a:buFont typeface="Gill Sans"/>
              <a:buNone/>
            </a:pPr>
            <a:r>
              <a:rPr lang="en-US" sz="3600" b="1">
                <a:solidFill>
                  <a:srgbClr val="FFFFFF"/>
                </a:solidFill>
              </a:rPr>
              <a:t>WAR CRIMES IN 1971 (CONT.)</a:t>
            </a:r>
            <a:endParaRPr b="1"/>
          </a:p>
        </p:txBody>
      </p:sp>
      <p:sp>
        <p:nvSpPr>
          <p:cNvPr id="317" name="Google Shape;317;p23"/>
          <p:cNvSpPr txBox="1">
            <a:spLocks noGrp="1"/>
          </p:cNvSpPr>
          <p:nvPr>
            <p:ph type="body" idx="1"/>
          </p:nvPr>
        </p:nvSpPr>
        <p:spPr>
          <a:xfrm>
            <a:off x="581194" y="5475712"/>
            <a:ext cx="7228410" cy="59032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72"/>
              <a:buNone/>
            </a:pPr>
            <a:r>
              <a:rPr lang="en-US" sz="2600" b="1" cap="none">
                <a:solidFill>
                  <a:srgbClr val="FFFFFF"/>
                </a:solidFill>
              </a:rPr>
              <a:t>BIRANGANAS</a:t>
            </a:r>
            <a:endParaRPr sz="2800" b="1"/>
          </a:p>
        </p:txBody>
      </p:sp>
      <p:pic>
        <p:nvPicPr>
          <p:cNvPr id="318" name="Google Shape;318;p23" descr="n10.jpg"/>
          <p:cNvPicPr preferRelativeResize="0"/>
          <p:nvPr/>
        </p:nvPicPr>
        <p:blipFill rotWithShape="1">
          <a:blip r:embed="rId4">
            <a:alphaModFix/>
          </a:blip>
          <a:srcRect l="36490" r="10898" b="-2"/>
          <a:stretch/>
        </p:blipFill>
        <p:spPr>
          <a:xfrm>
            <a:off x="8036240" y="641102"/>
            <a:ext cx="3702435" cy="3465902"/>
          </a:xfrm>
          <a:prstGeom prst="rect">
            <a:avLst/>
          </a:prstGeom>
          <a:noFill/>
          <a:ln>
            <a:noFill/>
          </a:ln>
        </p:spPr>
      </p:pic>
      <p:pic>
        <p:nvPicPr>
          <p:cNvPr id="319" name="Google Shape;319;p23" descr="n9.jpg"/>
          <p:cNvPicPr preferRelativeResize="0"/>
          <p:nvPr/>
        </p:nvPicPr>
        <p:blipFill rotWithShape="1">
          <a:blip r:embed="rId5">
            <a:alphaModFix/>
          </a:blip>
          <a:srcRect t="10848" r="-3" b="5225"/>
          <a:stretch/>
        </p:blipFill>
        <p:spPr>
          <a:xfrm>
            <a:off x="8035356" y="4195915"/>
            <a:ext cx="3703319" cy="21910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3"/>
        <p:cNvGrpSpPr/>
        <p:nvPr/>
      </p:nvGrpSpPr>
      <p:grpSpPr>
        <a:xfrm>
          <a:off x="0" y="0"/>
          <a:ext cx="0" cy="0"/>
          <a:chOff x="0" y="0"/>
          <a:chExt cx="0" cy="0"/>
        </a:xfrm>
      </p:grpSpPr>
      <p:grpSp>
        <p:nvGrpSpPr>
          <p:cNvPr id="324" name="Google Shape;324;p24"/>
          <p:cNvGrpSpPr/>
          <p:nvPr/>
        </p:nvGrpSpPr>
        <p:grpSpPr>
          <a:xfrm>
            <a:off x="446534" y="453643"/>
            <a:ext cx="11298813" cy="98700"/>
            <a:chOff x="446534" y="453643"/>
            <a:chExt cx="11298813" cy="98700"/>
          </a:xfrm>
        </p:grpSpPr>
        <p:sp>
          <p:nvSpPr>
            <p:cNvPr id="325" name="Google Shape;325;p24"/>
            <p:cNvSpPr/>
            <p:nvPr/>
          </p:nvSpPr>
          <p:spPr>
            <a:xfrm>
              <a:off x="446534" y="457200"/>
              <a:ext cx="3703200" cy="9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8042147" y="453643"/>
              <a:ext cx="3703200" cy="9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4241830" y="457200"/>
              <a:ext cx="3703200" cy="9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4"/>
          <p:cNvSpPr/>
          <p:nvPr/>
        </p:nvSpPr>
        <p:spPr>
          <a:xfrm>
            <a:off x="452285" y="619432"/>
            <a:ext cx="3697500" cy="5771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29" name="Google Shape;329;p24"/>
          <p:cNvSpPr txBox="1">
            <a:spLocks noGrp="1"/>
          </p:cNvSpPr>
          <p:nvPr>
            <p:ph type="title"/>
          </p:nvPr>
        </p:nvSpPr>
        <p:spPr>
          <a:xfrm>
            <a:off x="652824" y="1195241"/>
            <a:ext cx="3296400" cy="1290300"/>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rgbClr val="FFFFFF"/>
              </a:buClr>
              <a:buSzPct val="96551"/>
              <a:buFont typeface="Gill Sans"/>
              <a:buNone/>
            </a:pPr>
            <a:r>
              <a:rPr lang="en-US" sz="2900" b="1">
                <a:solidFill>
                  <a:srgbClr val="FFFFFF"/>
                </a:solidFill>
              </a:rPr>
              <a:t>WAR CRIMES </a:t>
            </a:r>
            <a:endParaRPr sz="2900" b="1">
              <a:solidFill>
                <a:srgbClr val="FFFFFF"/>
              </a:solidFill>
            </a:endParaRPr>
          </a:p>
          <a:p>
            <a:pPr marL="0" lvl="0" indent="0" algn="l" rtl="0">
              <a:spcBef>
                <a:spcPts val="0"/>
              </a:spcBef>
              <a:spcAft>
                <a:spcPts val="0"/>
              </a:spcAft>
              <a:buClr>
                <a:srgbClr val="FFFFFF"/>
              </a:buClr>
              <a:buSzPct val="96551"/>
              <a:buFont typeface="Gill Sans"/>
              <a:buNone/>
            </a:pPr>
            <a:r>
              <a:rPr lang="en-US" sz="2900" b="1">
                <a:solidFill>
                  <a:srgbClr val="FFFFFF"/>
                </a:solidFill>
              </a:rPr>
              <a:t>IN 1971 </a:t>
            </a:r>
            <a:endParaRPr sz="2900" b="1">
              <a:solidFill>
                <a:srgbClr val="FFFFFF"/>
              </a:solidFill>
            </a:endParaRPr>
          </a:p>
          <a:p>
            <a:pPr marL="0" lvl="0" indent="0" algn="l" rtl="0">
              <a:spcBef>
                <a:spcPts val="0"/>
              </a:spcBef>
              <a:spcAft>
                <a:spcPts val="0"/>
              </a:spcAft>
              <a:buClr>
                <a:srgbClr val="FFFFFF"/>
              </a:buClr>
              <a:buSzPct val="96551"/>
              <a:buFont typeface="Gill Sans"/>
              <a:buNone/>
            </a:pPr>
            <a:r>
              <a:rPr lang="en-US" sz="2900" b="1">
                <a:solidFill>
                  <a:srgbClr val="FFFFFF"/>
                </a:solidFill>
              </a:rPr>
              <a:t>(CONT.)</a:t>
            </a:r>
            <a:endParaRPr sz="2900" b="1"/>
          </a:p>
        </p:txBody>
      </p:sp>
      <p:pic>
        <p:nvPicPr>
          <p:cNvPr id="330" name="Google Shape;330;p24" descr="url.jpg"/>
          <p:cNvPicPr preferRelativeResize="0"/>
          <p:nvPr/>
        </p:nvPicPr>
        <p:blipFill rotWithShape="1">
          <a:blip r:embed="rId3">
            <a:alphaModFix/>
          </a:blip>
          <a:srcRect l="1034" r="5742"/>
          <a:stretch/>
        </p:blipFill>
        <p:spPr>
          <a:xfrm>
            <a:off x="4241830" y="619432"/>
            <a:ext cx="3703320" cy="2847165"/>
          </a:xfrm>
          <a:prstGeom prst="rect">
            <a:avLst/>
          </a:prstGeom>
          <a:noFill/>
          <a:ln>
            <a:noFill/>
          </a:ln>
        </p:spPr>
      </p:pic>
      <p:pic>
        <p:nvPicPr>
          <p:cNvPr id="331" name="Google Shape;331;p24" descr="Drik001585_510x340.jpg"/>
          <p:cNvPicPr preferRelativeResize="0"/>
          <p:nvPr/>
        </p:nvPicPr>
        <p:blipFill rotWithShape="1">
          <a:blip r:embed="rId4">
            <a:alphaModFix/>
          </a:blip>
          <a:srcRect t="7542" b="15177"/>
          <a:stretch/>
        </p:blipFill>
        <p:spPr>
          <a:xfrm>
            <a:off x="8042500" y="619432"/>
            <a:ext cx="3702974" cy="2847165"/>
          </a:xfrm>
          <a:prstGeom prst="rect">
            <a:avLst/>
          </a:prstGeom>
          <a:noFill/>
          <a:ln>
            <a:noFill/>
          </a:ln>
        </p:spPr>
      </p:pic>
      <p:pic>
        <p:nvPicPr>
          <p:cNvPr id="332" name="Google Shape;332;p24" descr="genocide 27.jpg"/>
          <p:cNvPicPr preferRelativeResize="0"/>
          <p:nvPr/>
        </p:nvPicPr>
        <p:blipFill rotWithShape="1">
          <a:blip r:embed="rId5">
            <a:alphaModFix/>
          </a:blip>
          <a:srcRect t="2842" b="1783"/>
          <a:stretch/>
        </p:blipFill>
        <p:spPr>
          <a:xfrm>
            <a:off x="4241824" y="3562350"/>
            <a:ext cx="3703320" cy="2825496"/>
          </a:xfrm>
          <a:prstGeom prst="rect">
            <a:avLst/>
          </a:prstGeom>
          <a:noFill/>
          <a:ln>
            <a:noFill/>
          </a:ln>
        </p:spPr>
      </p:pic>
      <p:pic>
        <p:nvPicPr>
          <p:cNvPr id="333" name="Google Shape;333;p24" descr="2011-03-25__front01.jpg"/>
          <p:cNvPicPr preferRelativeResize="0"/>
          <p:nvPr/>
        </p:nvPicPr>
        <p:blipFill rotWithShape="1">
          <a:blip r:embed="rId6">
            <a:alphaModFix/>
          </a:blip>
          <a:srcRect l="10263" r="15365"/>
          <a:stretch/>
        </p:blipFill>
        <p:spPr>
          <a:xfrm>
            <a:off x="8037113" y="3562351"/>
            <a:ext cx="3702973" cy="282549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8" name="Google Shape;338;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39" name="Google Shape;339;p25"/>
          <p:cNvSpPr txBox="1">
            <a:spLocks noGrp="1"/>
          </p:cNvSpPr>
          <p:nvPr>
            <p:ph type="title"/>
          </p:nvPr>
        </p:nvSpPr>
        <p:spPr>
          <a:xfrm>
            <a:off x="581192" y="702156"/>
            <a:ext cx="3475915"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3F3F3F"/>
              </a:buClr>
              <a:buSzPts val="2800"/>
              <a:buFont typeface="Gill Sans"/>
              <a:buNone/>
            </a:pPr>
            <a:r>
              <a:rPr lang="en-US">
                <a:solidFill>
                  <a:srgbClr val="3F3F3F"/>
                </a:solidFill>
              </a:rPr>
              <a:t>WAR CRIMES IN 1971 (CONT.)</a:t>
            </a:r>
            <a:endParaRPr/>
          </a:p>
        </p:txBody>
      </p:sp>
      <p:sp>
        <p:nvSpPr>
          <p:cNvPr id="340" name="Google Shape;340;p25"/>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3" name="Google Shape;343;p25" descr="GenocideShiyalbari1971  .jpg"/>
          <p:cNvPicPr preferRelativeResize="0"/>
          <p:nvPr/>
        </p:nvPicPr>
        <p:blipFill rotWithShape="1">
          <a:blip r:embed="rId3">
            <a:alphaModFix/>
          </a:blip>
          <a:srcRect t="26367" r="-1" b="21887"/>
          <a:stretch/>
        </p:blipFill>
        <p:spPr>
          <a:xfrm>
            <a:off x="4241819" y="628650"/>
            <a:ext cx="7503638" cy="3520440"/>
          </a:xfrm>
          <a:prstGeom prst="rect">
            <a:avLst/>
          </a:prstGeom>
          <a:noFill/>
          <a:ln>
            <a:noFill/>
          </a:ln>
        </p:spPr>
      </p:pic>
      <p:pic>
        <p:nvPicPr>
          <p:cNvPr id="344" name="Google Shape;344;p25" descr="bangladesh460x276.jpg"/>
          <p:cNvPicPr preferRelativeResize="0"/>
          <p:nvPr/>
        </p:nvPicPr>
        <p:blipFill rotWithShape="1">
          <a:blip r:embed="rId4">
            <a:alphaModFix/>
          </a:blip>
          <a:srcRect r="2" b="3590"/>
          <a:stretch/>
        </p:blipFill>
        <p:spPr>
          <a:xfrm>
            <a:off x="4245215" y="4233673"/>
            <a:ext cx="3699935" cy="2140276"/>
          </a:xfrm>
          <a:prstGeom prst="rect">
            <a:avLst/>
          </a:prstGeom>
          <a:noFill/>
          <a:ln>
            <a:noFill/>
          </a:ln>
        </p:spPr>
      </p:pic>
      <p:pic>
        <p:nvPicPr>
          <p:cNvPr id="345" name="Google Shape;345;p25" descr="images.jpg"/>
          <p:cNvPicPr preferRelativeResize="0"/>
          <p:nvPr/>
        </p:nvPicPr>
        <p:blipFill rotWithShape="1">
          <a:blip r:embed="rId5">
            <a:alphaModFix/>
          </a:blip>
          <a:srcRect t="2816" r="3" b="5220"/>
          <a:stretch/>
        </p:blipFill>
        <p:spPr>
          <a:xfrm>
            <a:off x="8045236" y="4233672"/>
            <a:ext cx="3700115" cy="21402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26"/>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0" y="638175"/>
            <a:ext cx="12191999" cy="62198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355" name="Google Shape;355;p26" descr="independence-day-2.jpg"/>
          <p:cNvPicPr preferRelativeResize="0">
            <a:picLocks noGrp="1"/>
          </p:cNvPicPr>
          <p:nvPr>
            <p:ph type="body" idx="1"/>
          </p:nvPr>
        </p:nvPicPr>
        <p:blipFill rotWithShape="1">
          <a:blip r:embed="rId3">
            <a:alphaModFix/>
          </a:blip>
          <a:srcRect/>
          <a:stretch/>
        </p:blipFill>
        <p:spPr>
          <a:xfrm>
            <a:off x="427958" y="1389918"/>
            <a:ext cx="7438951" cy="4271653"/>
          </a:xfrm>
          <a:prstGeom prst="rect">
            <a:avLst/>
          </a:prstGeom>
          <a:noFill/>
          <a:ln>
            <a:noFill/>
          </a:ln>
        </p:spPr>
      </p:pic>
      <p:sp>
        <p:nvSpPr>
          <p:cNvPr id="356" name="Google Shape;356;p26"/>
          <p:cNvSpPr/>
          <p:nvPr/>
        </p:nvSpPr>
        <p:spPr>
          <a:xfrm>
            <a:off x="8042147" y="723899"/>
            <a:ext cx="3703320" cy="5666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txBox="1">
            <a:spLocks noGrp="1"/>
          </p:cNvSpPr>
          <p:nvPr>
            <p:ph type="title"/>
          </p:nvPr>
        </p:nvSpPr>
        <p:spPr>
          <a:xfrm>
            <a:off x="8296275" y="1419225"/>
            <a:ext cx="3081576" cy="2085869"/>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FFFF"/>
              </a:buClr>
              <a:buSzPct val="96551"/>
              <a:buFont typeface="Gill Sans"/>
              <a:buNone/>
            </a:pPr>
            <a:r>
              <a:rPr lang="en-US" sz="2900" b="1">
                <a:solidFill>
                  <a:srgbClr val="FFFFFF"/>
                </a:solidFill>
              </a:rPr>
              <a:t>KILLING OF INTELLECTUALS</a:t>
            </a:r>
            <a:endParaRPr sz="2900" b="1"/>
          </a:p>
          <a:p>
            <a:pPr marL="0" lvl="0" indent="0" algn="l" rtl="0">
              <a:lnSpc>
                <a:spcPct val="90000"/>
              </a:lnSpc>
              <a:spcBef>
                <a:spcPts val="0"/>
              </a:spcBef>
              <a:spcAft>
                <a:spcPts val="0"/>
              </a:spcAft>
              <a:buClr>
                <a:schemeClr val="accent2"/>
              </a:buClr>
              <a:buSzPct val="96551"/>
              <a:buFont typeface="Gill Sans"/>
              <a:buNone/>
            </a:pPr>
            <a:r>
              <a:rPr lang="en-US" sz="2900" b="1">
                <a:solidFill>
                  <a:schemeClr val="accent2"/>
                </a:solidFill>
              </a:rPr>
              <a:t>INTELLECTUAL MARTYRs DAY: 14TH DECEMBER</a:t>
            </a:r>
            <a:endParaRPr sz="29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8"/>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txBox="1">
            <a:spLocks noGrp="1"/>
          </p:cNvSpPr>
          <p:nvPr>
            <p:ph type="title"/>
          </p:nvPr>
        </p:nvSpPr>
        <p:spPr>
          <a:xfrm>
            <a:off x="581192" y="909256"/>
            <a:ext cx="11029500" cy="1013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1"/>
              </a:buClr>
              <a:buSzPts val="2800"/>
              <a:buFont typeface="Gill Sans"/>
              <a:buNone/>
            </a:pPr>
            <a:r>
              <a:rPr lang="en-US" sz="3200" b="1"/>
              <a:t>PROVINCIAL ELECTION OF 1954</a:t>
            </a:r>
            <a:endParaRPr sz="3200" b="1"/>
          </a:p>
          <a:p>
            <a:pPr marL="0" lvl="0" indent="0" algn="l" rtl="0">
              <a:spcBef>
                <a:spcPts val="0"/>
              </a:spcBef>
              <a:spcAft>
                <a:spcPts val="0"/>
              </a:spcAft>
              <a:buClr>
                <a:schemeClr val="lt1"/>
              </a:buClr>
              <a:buSzPts val="2800"/>
              <a:buFont typeface="Gill Sans"/>
              <a:buNone/>
            </a:pPr>
            <a:endParaRPr sz="2900" b="1"/>
          </a:p>
        </p:txBody>
      </p:sp>
      <p:grpSp>
        <p:nvGrpSpPr>
          <p:cNvPr id="184" name="Google Shape;184;p8"/>
          <p:cNvGrpSpPr/>
          <p:nvPr/>
        </p:nvGrpSpPr>
        <p:grpSpPr>
          <a:xfrm>
            <a:off x="446534" y="453643"/>
            <a:ext cx="11298933" cy="98554"/>
            <a:chOff x="446534" y="453643"/>
            <a:chExt cx="11298933" cy="98554"/>
          </a:xfrm>
        </p:grpSpPr>
        <p:sp>
          <p:nvSpPr>
            <p:cNvPr id="185" name="Google Shape;185;p8"/>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8"/>
          <p:cNvSpPr txBox="1">
            <a:spLocks noGrp="1"/>
          </p:cNvSpPr>
          <p:nvPr>
            <p:ph type="body" idx="1"/>
          </p:nvPr>
        </p:nvSpPr>
        <p:spPr>
          <a:xfrm>
            <a:off x="581192" y="2414621"/>
            <a:ext cx="11029500" cy="3678300"/>
          </a:xfrm>
          <a:prstGeom prst="rect">
            <a:avLst/>
          </a:prstGeom>
          <a:noFill/>
          <a:ln>
            <a:noFill/>
          </a:ln>
        </p:spPr>
        <p:txBody>
          <a:bodyPr spcFirstLastPara="1" wrap="square" lIns="91425" tIns="45700" rIns="91425" bIns="45700" anchor="ctr" anchorCtr="0">
            <a:noAutofit/>
          </a:bodyPr>
          <a:lstStyle/>
          <a:p>
            <a:pPr marL="305435" lvl="0" indent="-343535" algn="l" rtl="0">
              <a:lnSpc>
                <a:spcPct val="90000"/>
              </a:lnSpc>
              <a:spcBef>
                <a:spcPts val="0"/>
              </a:spcBef>
              <a:spcAft>
                <a:spcPts val="0"/>
              </a:spcAft>
              <a:buSzPts val="1980"/>
              <a:buChar char="◼"/>
            </a:pPr>
            <a:r>
              <a:rPr lang="en-US" sz="2100" b="1"/>
              <a:t>First election in East Pakistan: universal adult franchise</a:t>
            </a:r>
            <a:endParaRPr sz="2100" b="1"/>
          </a:p>
          <a:p>
            <a:pPr marL="305435" lvl="0" indent="-343535" algn="l" rtl="0">
              <a:lnSpc>
                <a:spcPct val="90000"/>
              </a:lnSpc>
              <a:spcBef>
                <a:spcPts val="900"/>
              </a:spcBef>
              <a:spcAft>
                <a:spcPts val="0"/>
              </a:spcAft>
              <a:buSzPts val="1980"/>
              <a:buChar char="◼"/>
            </a:pPr>
            <a:r>
              <a:rPr lang="en-US" sz="2100" b="1"/>
              <a:t>United Front contested against the Muslim League on 21-point demand </a:t>
            </a:r>
            <a:endParaRPr sz="2100" b="1"/>
          </a:p>
          <a:p>
            <a:pPr marL="305435" lvl="0" indent="-343535" algn="l" rtl="0">
              <a:lnSpc>
                <a:spcPct val="90000"/>
              </a:lnSpc>
              <a:spcBef>
                <a:spcPts val="900"/>
              </a:spcBef>
              <a:spcAft>
                <a:spcPts val="0"/>
              </a:spcAft>
              <a:buSzPts val="1980"/>
              <a:buChar char="◼"/>
            </a:pPr>
            <a:r>
              <a:rPr lang="en-US" sz="2100" b="1"/>
              <a:t>recognition of Bengali as one of the state languages</a:t>
            </a:r>
            <a:endParaRPr sz="2100" b="1"/>
          </a:p>
          <a:p>
            <a:pPr marL="305435" lvl="0" indent="-343535" algn="l" rtl="0">
              <a:lnSpc>
                <a:spcPct val="90000"/>
              </a:lnSpc>
              <a:spcBef>
                <a:spcPts val="900"/>
              </a:spcBef>
              <a:spcAft>
                <a:spcPts val="0"/>
              </a:spcAft>
              <a:buSzPts val="1980"/>
              <a:buChar char="◼"/>
            </a:pPr>
            <a:r>
              <a:rPr lang="en-US" sz="2100" b="1"/>
              <a:t>introduce free and universal primary education</a:t>
            </a:r>
            <a:endParaRPr sz="2100" b="1"/>
          </a:p>
          <a:p>
            <a:pPr marL="305435" lvl="0" indent="-343535" algn="l" rtl="0">
              <a:lnSpc>
                <a:spcPct val="90000"/>
              </a:lnSpc>
              <a:spcBef>
                <a:spcPts val="900"/>
              </a:spcBef>
              <a:spcAft>
                <a:spcPts val="0"/>
              </a:spcAft>
              <a:buSzPts val="1980"/>
              <a:buChar char="◼"/>
            </a:pPr>
            <a:r>
              <a:rPr lang="en-US" sz="2100" b="1"/>
              <a:t>abolish zamindari system and distribute land to peasants</a:t>
            </a:r>
            <a:endParaRPr sz="2100" b="1"/>
          </a:p>
          <a:p>
            <a:pPr marL="305435" lvl="0" indent="-343535" algn="l" rtl="0">
              <a:lnSpc>
                <a:spcPct val="90000"/>
              </a:lnSpc>
              <a:spcBef>
                <a:spcPts val="900"/>
              </a:spcBef>
              <a:spcAft>
                <a:spcPts val="0"/>
              </a:spcAft>
              <a:buSzPts val="1980"/>
              <a:buChar char="◼"/>
            </a:pPr>
            <a:r>
              <a:rPr lang="en-US" sz="2100" b="1"/>
              <a:t>economic and social rights of industrial workers</a:t>
            </a:r>
            <a:endParaRPr sz="2100" b="1"/>
          </a:p>
          <a:p>
            <a:pPr marL="305435" lvl="0" indent="-343535" algn="l" rtl="0">
              <a:lnSpc>
                <a:spcPct val="90000"/>
              </a:lnSpc>
              <a:spcBef>
                <a:spcPts val="900"/>
              </a:spcBef>
              <a:spcAft>
                <a:spcPts val="0"/>
              </a:spcAft>
              <a:buSzPts val="1980"/>
              <a:buChar char="◼"/>
            </a:pPr>
            <a:r>
              <a:rPr lang="en-US" sz="2100" b="1"/>
              <a:t>nationalization of the jute industry</a:t>
            </a:r>
            <a:endParaRPr sz="2100" b="1"/>
          </a:p>
          <a:p>
            <a:pPr marL="305435" lvl="0" indent="-343535" algn="l" rtl="0">
              <a:lnSpc>
                <a:spcPct val="90000"/>
              </a:lnSpc>
              <a:spcBef>
                <a:spcPts val="900"/>
              </a:spcBef>
              <a:spcAft>
                <a:spcPts val="0"/>
              </a:spcAft>
              <a:buSzPts val="1980"/>
              <a:buChar char="◼"/>
            </a:pPr>
            <a:r>
              <a:rPr lang="en-US" sz="2100" b="1"/>
              <a:t>protect country from flood and famine</a:t>
            </a:r>
            <a:endParaRPr sz="2100" b="1"/>
          </a:p>
          <a:p>
            <a:pPr marL="305435" lvl="0" indent="-343535" algn="l" rtl="0">
              <a:lnSpc>
                <a:spcPct val="90000"/>
              </a:lnSpc>
              <a:spcBef>
                <a:spcPts val="900"/>
              </a:spcBef>
              <a:spcAft>
                <a:spcPts val="0"/>
              </a:spcAft>
              <a:buSzPts val="1980"/>
              <a:buChar char="◼"/>
            </a:pPr>
            <a:r>
              <a:rPr lang="en-US" sz="2100" b="1"/>
              <a:t>army HQ in WP, navy HQ in EP, ordnance factory in EP</a:t>
            </a:r>
            <a:endParaRPr sz="2100" b="1"/>
          </a:p>
          <a:p>
            <a:pPr marL="305435" lvl="0" indent="-343535" algn="l" rtl="0">
              <a:lnSpc>
                <a:spcPct val="90000"/>
              </a:lnSpc>
              <a:spcBef>
                <a:spcPts val="900"/>
              </a:spcBef>
              <a:spcAft>
                <a:spcPts val="0"/>
              </a:spcAft>
              <a:buSzPts val="1980"/>
              <a:buChar char="◼"/>
            </a:pPr>
            <a:r>
              <a:rPr lang="en-US" sz="2100" b="1"/>
              <a:t>Landslide victory of United Front: 228 seats out of 309, Muslim League won only 7 seats</a:t>
            </a:r>
            <a:endParaRPr sz="2100" b="1"/>
          </a:p>
        </p:txBody>
      </p:sp>
    </p:spTree>
    <p:extLst>
      <p:ext uri="{BB962C8B-B14F-4D97-AF65-F5344CB8AC3E}">
        <p14:creationId xmlns:p14="http://schemas.microsoft.com/office/powerpoint/2010/main" val="1712695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sp>
        <p:nvSpPr>
          <p:cNvPr id="362" name="Google Shape;362;p27"/>
          <p:cNvSpPr txBox="1">
            <a:spLocks noGrp="1"/>
          </p:cNvSpPr>
          <p:nvPr>
            <p:ph type="title"/>
          </p:nvPr>
        </p:nvSpPr>
        <p:spPr>
          <a:xfrm>
            <a:off x="8780375" y="2265125"/>
            <a:ext cx="2699100" cy="2004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2200"/>
              <a:buFont typeface="Gill Sans"/>
              <a:buNone/>
            </a:pPr>
            <a:r>
              <a:rPr lang="en-US" sz="2200" b="1"/>
              <a:t>KILLING OF INTELLECTUALS (CONT.)</a:t>
            </a:r>
            <a:endParaRPr b="1"/>
          </a:p>
        </p:txBody>
      </p:sp>
      <p:pic>
        <p:nvPicPr>
          <p:cNvPr id="363" name="Google Shape;363;p27" descr="independence-day-1.jpg"/>
          <p:cNvPicPr preferRelativeResize="0"/>
          <p:nvPr/>
        </p:nvPicPr>
        <p:blipFill rotWithShape="1">
          <a:blip r:embed="rId3">
            <a:alphaModFix/>
          </a:blip>
          <a:srcRect/>
          <a:stretch/>
        </p:blipFill>
        <p:spPr>
          <a:xfrm>
            <a:off x="794162" y="675727"/>
            <a:ext cx="7007736" cy="5746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28"/>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FFF"/>
              </a:buClr>
              <a:buSzPts val="2800"/>
              <a:buFont typeface="Gill Sans"/>
              <a:buNone/>
            </a:pPr>
            <a:r>
              <a:rPr lang="en-US">
                <a:solidFill>
                  <a:srgbClr val="FFFFFF"/>
                </a:solidFill>
              </a:rPr>
              <a:t>GLOBAL SUPPORT FOR BANGLADESH</a:t>
            </a:r>
            <a:endParaRPr>
              <a:solidFill>
                <a:srgbClr val="FFFFFF"/>
              </a:solidFill>
            </a:endParaRPr>
          </a:p>
          <a:p>
            <a:pPr marL="0" lvl="0" indent="0" algn="l" rtl="0">
              <a:spcBef>
                <a:spcPts val="0"/>
              </a:spcBef>
              <a:spcAft>
                <a:spcPts val="0"/>
              </a:spcAft>
              <a:buClr>
                <a:schemeClr val="lt1"/>
              </a:buClr>
              <a:buSzPts val="2800"/>
              <a:buFont typeface="Gill Sans"/>
              <a:buNone/>
            </a:pPr>
            <a:endParaRPr>
              <a:solidFill>
                <a:srgbClr val="FFFFFF"/>
              </a:solidFill>
            </a:endParaRPr>
          </a:p>
        </p:txBody>
      </p:sp>
      <p:pic>
        <p:nvPicPr>
          <p:cNvPr id="369" name="Google Shape;369;p28" descr="Image result for Bangladesh COncert  1971"/>
          <p:cNvPicPr preferRelativeResize="0"/>
          <p:nvPr/>
        </p:nvPicPr>
        <p:blipFill rotWithShape="1">
          <a:blip r:embed="rId3">
            <a:alphaModFix/>
          </a:blip>
          <a:srcRect/>
          <a:stretch/>
        </p:blipFill>
        <p:spPr>
          <a:xfrm>
            <a:off x="459850" y="1782567"/>
            <a:ext cx="2430650" cy="2430650"/>
          </a:xfrm>
          <a:prstGeom prst="rect">
            <a:avLst/>
          </a:prstGeom>
          <a:noFill/>
          <a:ln>
            <a:noFill/>
          </a:ln>
        </p:spPr>
      </p:pic>
      <p:pic>
        <p:nvPicPr>
          <p:cNvPr id="370" name="Google Shape;370;p28" descr="Image result for joan baez bangladesh"/>
          <p:cNvPicPr preferRelativeResize="0"/>
          <p:nvPr/>
        </p:nvPicPr>
        <p:blipFill rotWithShape="1">
          <a:blip r:embed="rId4">
            <a:alphaModFix/>
          </a:blip>
          <a:srcRect/>
          <a:stretch/>
        </p:blipFill>
        <p:spPr>
          <a:xfrm>
            <a:off x="2890501" y="1974646"/>
            <a:ext cx="2660350" cy="2651508"/>
          </a:xfrm>
          <a:prstGeom prst="rect">
            <a:avLst/>
          </a:prstGeom>
          <a:noFill/>
          <a:ln>
            <a:noFill/>
          </a:ln>
        </p:spPr>
      </p:pic>
      <p:pic>
        <p:nvPicPr>
          <p:cNvPr id="371" name="Google Shape;371;p28" descr="Image result for Media in liberation war 1971"/>
          <p:cNvPicPr preferRelativeResize="0"/>
          <p:nvPr/>
        </p:nvPicPr>
        <p:blipFill rotWithShape="1">
          <a:blip r:embed="rId5">
            <a:alphaModFix/>
          </a:blip>
          <a:srcRect/>
          <a:stretch/>
        </p:blipFill>
        <p:spPr>
          <a:xfrm>
            <a:off x="457526" y="4526775"/>
            <a:ext cx="4144400" cy="2331225"/>
          </a:xfrm>
          <a:prstGeom prst="rect">
            <a:avLst/>
          </a:prstGeom>
          <a:noFill/>
          <a:ln>
            <a:noFill/>
          </a:ln>
        </p:spPr>
      </p:pic>
      <p:sp>
        <p:nvSpPr>
          <p:cNvPr id="372" name="Google Shape;372;p28"/>
          <p:cNvSpPr txBox="1">
            <a:spLocks noGrp="1"/>
          </p:cNvSpPr>
          <p:nvPr>
            <p:ph type="body" idx="1"/>
          </p:nvPr>
        </p:nvSpPr>
        <p:spPr>
          <a:xfrm>
            <a:off x="6335805" y="2180496"/>
            <a:ext cx="5275001" cy="4045683"/>
          </a:xfrm>
          <a:prstGeom prst="rect">
            <a:avLst/>
          </a:prstGeom>
          <a:noFill/>
          <a:ln>
            <a:noFill/>
          </a:ln>
        </p:spPr>
        <p:txBody>
          <a:bodyPr spcFirstLastPara="1" wrap="square" lIns="91425" tIns="45700" rIns="91425" bIns="45700" anchor="ctr" anchorCtr="0">
            <a:normAutofit/>
          </a:bodyPr>
          <a:lstStyle/>
          <a:p>
            <a:pPr marL="305435" lvl="0" indent="-330835" algn="l" rtl="0">
              <a:spcBef>
                <a:spcPts val="0"/>
              </a:spcBef>
              <a:spcAft>
                <a:spcPts val="0"/>
              </a:spcAft>
              <a:buSzPts val="2056"/>
              <a:buChar char="◼"/>
            </a:pPr>
            <a:r>
              <a:rPr lang="en-US" sz="2200" b="1"/>
              <a:t>Local media couldn’t cover the liberation war stories and Pakistani atrocities</a:t>
            </a:r>
            <a:endParaRPr sz="2200" b="1"/>
          </a:p>
          <a:p>
            <a:pPr marL="305435" lvl="0" indent="-330835" algn="l" rtl="0">
              <a:spcBef>
                <a:spcPts val="960"/>
              </a:spcBef>
              <a:spcAft>
                <a:spcPts val="0"/>
              </a:spcAft>
              <a:buSzPts val="2056"/>
              <a:buChar char="◼"/>
            </a:pPr>
            <a:r>
              <a:rPr lang="en-US" sz="2200" b="1"/>
              <a:t>International media wholeheartedly stood beside the oppressed people of Bangladesh</a:t>
            </a:r>
            <a:endParaRPr sz="2200" b="1"/>
          </a:p>
          <a:p>
            <a:pPr marL="305435" lvl="0" indent="-330835" algn="l" rtl="0">
              <a:spcBef>
                <a:spcPts val="960"/>
              </a:spcBef>
              <a:spcAft>
                <a:spcPts val="0"/>
              </a:spcAft>
              <a:buSzPts val="2056"/>
              <a:buChar char="◼"/>
            </a:pPr>
            <a:r>
              <a:rPr lang="en-US" sz="2200" b="1"/>
              <a:t>Concert for Bangladesh was organized and drew huge global  attention</a:t>
            </a:r>
            <a:endParaRPr sz="2200"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6"/>
        <p:cNvGrpSpPr/>
        <p:nvPr/>
      </p:nvGrpSpPr>
      <p:grpSpPr>
        <a:xfrm>
          <a:off x="0" y="0"/>
          <a:ext cx="0" cy="0"/>
          <a:chOff x="0" y="0"/>
          <a:chExt cx="0" cy="0"/>
        </a:xfrm>
      </p:grpSpPr>
      <p:sp>
        <p:nvSpPr>
          <p:cNvPr id="377" name="Google Shape;377;p29"/>
          <p:cNvSpPr txBox="1">
            <a:spLocks noGrp="1"/>
          </p:cNvSpPr>
          <p:nvPr>
            <p:ph type="title"/>
          </p:nvPr>
        </p:nvSpPr>
        <p:spPr>
          <a:xfrm>
            <a:off x="581192" y="522431"/>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a:t>ROLE OF GLOBAL SUPERPOWERS</a:t>
            </a:r>
            <a:endParaRPr b="1"/>
          </a:p>
        </p:txBody>
      </p:sp>
      <p:pic>
        <p:nvPicPr>
          <p:cNvPr id="378" name="Google Shape;378;p29" descr="20100312270508502.jpg"/>
          <p:cNvPicPr preferRelativeResize="0"/>
          <p:nvPr/>
        </p:nvPicPr>
        <p:blipFill rotWithShape="1">
          <a:blip r:embed="rId3">
            <a:alphaModFix/>
          </a:blip>
          <a:srcRect/>
          <a:stretch/>
        </p:blipFill>
        <p:spPr>
          <a:xfrm>
            <a:off x="443508" y="1794921"/>
            <a:ext cx="3918075" cy="2921775"/>
          </a:xfrm>
          <a:prstGeom prst="rect">
            <a:avLst/>
          </a:prstGeom>
          <a:noFill/>
          <a:ln>
            <a:noFill/>
          </a:ln>
        </p:spPr>
      </p:pic>
      <p:pic>
        <p:nvPicPr>
          <p:cNvPr id="379" name="Google Shape;379;p29" descr="USS_Enterprise_(CVN-65)_underway_in_the_Atlantic_Ocean_on_14_June_2004_(040614-N-0119G-020).jpg"/>
          <p:cNvPicPr preferRelativeResize="0"/>
          <p:nvPr/>
        </p:nvPicPr>
        <p:blipFill rotWithShape="1">
          <a:blip r:embed="rId4">
            <a:alphaModFix/>
          </a:blip>
          <a:srcRect/>
          <a:stretch/>
        </p:blipFill>
        <p:spPr>
          <a:xfrm>
            <a:off x="3337199" y="3898675"/>
            <a:ext cx="2903001" cy="2075650"/>
          </a:xfrm>
          <a:prstGeom prst="rect">
            <a:avLst/>
          </a:prstGeom>
          <a:noFill/>
          <a:ln>
            <a:noFill/>
          </a:ln>
        </p:spPr>
      </p:pic>
      <p:sp>
        <p:nvSpPr>
          <p:cNvPr id="380" name="Google Shape;380;p29"/>
          <p:cNvSpPr txBox="1">
            <a:spLocks noGrp="1"/>
          </p:cNvSpPr>
          <p:nvPr>
            <p:ph type="body" idx="1"/>
          </p:nvPr>
        </p:nvSpPr>
        <p:spPr>
          <a:xfrm>
            <a:off x="6410302" y="1928525"/>
            <a:ext cx="5200500" cy="4045800"/>
          </a:xfrm>
          <a:prstGeom prst="rect">
            <a:avLst/>
          </a:prstGeom>
          <a:noFill/>
          <a:ln>
            <a:noFill/>
          </a:ln>
        </p:spPr>
        <p:txBody>
          <a:bodyPr spcFirstLastPara="1" wrap="square" lIns="91425" tIns="45700" rIns="91425" bIns="45700" anchor="ctr" anchorCtr="0">
            <a:normAutofit/>
          </a:bodyPr>
          <a:lstStyle/>
          <a:p>
            <a:pPr marL="305435" lvl="0" indent="-337185" algn="l" rtl="0">
              <a:spcBef>
                <a:spcPts val="0"/>
              </a:spcBef>
              <a:spcAft>
                <a:spcPts val="0"/>
              </a:spcAft>
              <a:buSzPts val="2156"/>
              <a:buChar char="◼"/>
            </a:pPr>
            <a:r>
              <a:rPr lang="en-US" sz="2300" b="1"/>
              <a:t>Cold War impacted on the liberation war and its outcomes</a:t>
            </a:r>
            <a:endParaRPr sz="2300" b="1"/>
          </a:p>
          <a:p>
            <a:pPr marL="305435" lvl="0" indent="-337185" algn="l" rtl="0">
              <a:spcBef>
                <a:spcPts val="960"/>
              </a:spcBef>
              <a:spcAft>
                <a:spcPts val="0"/>
              </a:spcAft>
              <a:buSzPts val="2156"/>
              <a:buChar char="◼"/>
            </a:pPr>
            <a:r>
              <a:rPr lang="en-US" sz="2300" b="1"/>
              <a:t>Role of USA </a:t>
            </a:r>
            <a:endParaRPr sz="2300" b="1"/>
          </a:p>
          <a:p>
            <a:pPr marL="305435" lvl="0" indent="-337185" algn="l" rtl="0">
              <a:spcBef>
                <a:spcPts val="960"/>
              </a:spcBef>
              <a:spcAft>
                <a:spcPts val="0"/>
              </a:spcAft>
              <a:buSzPts val="2156"/>
              <a:buChar char="◼"/>
            </a:pPr>
            <a:r>
              <a:rPr lang="en-US" sz="2300" b="1"/>
              <a:t>Role of Soviet Russia</a:t>
            </a:r>
            <a:endParaRPr sz="2300" b="1"/>
          </a:p>
          <a:p>
            <a:pPr marL="305435" lvl="0" indent="-337185" algn="l" rtl="0">
              <a:spcBef>
                <a:spcPts val="960"/>
              </a:spcBef>
              <a:spcAft>
                <a:spcPts val="0"/>
              </a:spcAft>
              <a:buSzPts val="2156"/>
              <a:buChar char="◼"/>
            </a:pPr>
            <a:r>
              <a:rPr lang="en-US" sz="2300" b="1"/>
              <a:t>Role of China</a:t>
            </a:r>
            <a:endParaRPr sz="2300" b="1"/>
          </a:p>
          <a:p>
            <a:pPr marL="305435" lvl="0" indent="-337185" algn="l" rtl="0">
              <a:spcBef>
                <a:spcPts val="960"/>
              </a:spcBef>
              <a:spcAft>
                <a:spcPts val="0"/>
              </a:spcAft>
              <a:buSzPts val="2156"/>
              <a:buChar char="◼"/>
            </a:pPr>
            <a:r>
              <a:rPr lang="en-US" sz="2300" b="1"/>
              <a:t>Indo-Soviet Friendship Treaty</a:t>
            </a:r>
            <a:endParaRPr sz="2300" b="1"/>
          </a:p>
          <a:p>
            <a:pPr marL="305435" lvl="0" indent="-337185" algn="l" rtl="0">
              <a:spcBef>
                <a:spcPts val="960"/>
              </a:spcBef>
              <a:spcAft>
                <a:spcPts val="0"/>
              </a:spcAft>
              <a:buSzPts val="2156"/>
              <a:buChar char="◼"/>
            </a:pPr>
            <a:r>
              <a:rPr lang="en-US" sz="2300" b="1"/>
              <a:t>United Nations Security Council events</a:t>
            </a:r>
            <a:endParaRPr sz="23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5" name="Google Shape;385;p30"/>
          <p:cNvSpPr txBox="1">
            <a:spLocks noGrp="1"/>
          </p:cNvSpPr>
          <p:nvPr>
            <p:ph type="title"/>
          </p:nvPr>
        </p:nvSpPr>
        <p:spPr>
          <a:xfrm>
            <a:off x="581192" y="818981"/>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a:t>THE 14 DAY INDO-PAK WAR: DECEMBER 3-16 </a:t>
            </a:r>
            <a:endParaRPr b="1"/>
          </a:p>
          <a:p>
            <a:pPr marL="0" lvl="0" indent="0" algn="l" rtl="0">
              <a:spcBef>
                <a:spcPts val="0"/>
              </a:spcBef>
              <a:spcAft>
                <a:spcPts val="0"/>
              </a:spcAft>
              <a:buClr>
                <a:schemeClr val="lt1"/>
              </a:buClr>
              <a:buSzPts val="2800"/>
              <a:buFont typeface="Gill Sans"/>
              <a:buNone/>
            </a:pPr>
            <a:endParaRPr b="1"/>
          </a:p>
        </p:txBody>
      </p:sp>
      <p:pic>
        <p:nvPicPr>
          <p:cNvPr id="386" name="Google Shape;386;p30" descr="Indian Army.png"/>
          <p:cNvPicPr preferRelativeResize="0"/>
          <p:nvPr/>
        </p:nvPicPr>
        <p:blipFill rotWithShape="1">
          <a:blip r:embed="rId3">
            <a:alphaModFix/>
          </a:blip>
          <a:srcRect/>
          <a:stretch/>
        </p:blipFill>
        <p:spPr>
          <a:xfrm>
            <a:off x="1251219" y="3218850"/>
            <a:ext cx="4197624" cy="2791425"/>
          </a:xfrm>
          <a:prstGeom prst="rect">
            <a:avLst/>
          </a:prstGeom>
          <a:noFill/>
          <a:ln>
            <a:noFill/>
          </a:ln>
        </p:spPr>
      </p:pic>
      <p:sp>
        <p:nvSpPr>
          <p:cNvPr id="387" name="Google Shape;387;p30"/>
          <p:cNvSpPr txBox="1">
            <a:spLocks noGrp="1"/>
          </p:cNvSpPr>
          <p:nvPr>
            <p:ph type="body" idx="1"/>
          </p:nvPr>
        </p:nvSpPr>
        <p:spPr>
          <a:xfrm>
            <a:off x="5718351" y="1964475"/>
            <a:ext cx="6314700" cy="4045800"/>
          </a:xfrm>
          <a:prstGeom prst="rect">
            <a:avLst/>
          </a:prstGeom>
          <a:noFill/>
          <a:ln>
            <a:noFill/>
          </a:ln>
        </p:spPr>
        <p:txBody>
          <a:bodyPr spcFirstLastPara="1" wrap="square" lIns="91425" tIns="45700" rIns="91425" bIns="45700" anchor="ctr" anchorCtr="0">
            <a:normAutofit/>
          </a:bodyPr>
          <a:lstStyle/>
          <a:p>
            <a:pPr marL="305435" lvl="0" indent="-305435" algn="l" rtl="0">
              <a:spcBef>
                <a:spcPts val="0"/>
              </a:spcBef>
              <a:spcAft>
                <a:spcPts val="0"/>
              </a:spcAft>
              <a:buSzPts val="1656"/>
              <a:buChar char="◼"/>
            </a:pPr>
            <a:r>
              <a:rPr lang="en-US" b="1"/>
              <a:t>Yahya Khan instructed the army to attack on western part of India. But it failed to distract India from East Pakistan. </a:t>
            </a:r>
            <a:endParaRPr b="1"/>
          </a:p>
          <a:p>
            <a:pPr marL="305435" lvl="0" indent="-305435" algn="l" rtl="0">
              <a:spcBef>
                <a:spcPts val="960"/>
              </a:spcBef>
              <a:spcAft>
                <a:spcPts val="0"/>
              </a:spcAft>
              <a:buSzPts val="1656"/>
              <a:buChar char="◼"/>
            </a:pPr>
            <a:r>
              <a:rPr lang="en-US" b="1"/>
              <a:t>As a result, India-Pakistan war broke out.</a:t>
            </a:r>
            <a:endParaRPr b="1"/>
          </a:p>
          <a:p>
            <a:pPr marL="305435" lvl="0" indent="-305435" algn="l" rtl="0">
              <a:spcBef>
                <a:spcPts val="960"/>
              </a:spcBef>
              <a:spcAft>
                <a:spcPts val="0"/>
              </a:spcAft>
              <a:buSzPts val="1656"/>
              <a:buChar char="◼"/>
            </a:pPr>
            <a:r>
              <a:rPr lang="en-US" b="1"/>
              <a:t>In December, Pakistani soldiers were already in total disaster caused by the Mukti Bahini attacks. </a:t>
            </a:r>
            <a:endParaRPr b="1"/>
          </a:p>
          <a:p>
            <a:pPr marL="305435" lvl="0" indent="-305435" algn="l" rtl="0">
              <a:spcBef>
                <a:spcPts val="960"/>
              </a:spcBef>
              <a:spcAft>
                <a:spcPts val="0"/>
              </a:spcAft>
              <a:buSzPts val="1656"/>
              <a:buChar char="◼"/>
            </a:pPr>
            <a:r>
              <a:rPr lang="en-US" b="1"/>
              <a:t>Mukti Bahini gave all information about the ground and the strategic enemy lines. </a:t>
            </a:r>
            <a:endParaRPr b="1"/>
          </a:p>
          <a:p>
            <a:pPr marL="305435" lvl="0" indent="-305435" algn="l" rtl="0">
              <a:spcBef>
                <a:spcPts val="960"/>
              </a:spcBef>
              <a:spcAft>
                <a:spcPts val="0"/>
              </a:spcAft>
              <a:buSzPts val="1656"/>
              <a:buChar char="◼"/>
            </a:pPr>
            <a:r>
              <a:rPr lang="en-US" b="1"/>
              <a:t>India launched cross border operation on December 4, 1971 to expel Pakistani army from East Pakistan</a:t>
            </a:r>
            <a:endParaRPr b="1"/>
          </a:p>
          <a:p>
            <a:pPr marL="305435" lvl="0" indent="-305435" algn="l" rtl="0">
              <a:spcBef>
                <a:spcPts val="960"/>
              </a:spcBef>
              <a:spcAft>
                <a:spcPts val="0"/>
              </a:spcAft>
              <a:buSzPts val="1656"/>
              <a:buChar char="◼"/>
            </a:pPr>
            <a:r>
              <a:rPr lang="en-US" b="1"/>
              <a:t>Thousands of Indian troops with support of navy and air force set their foots on Bangladeshi soil </a:t>
            </a:r>
            <a:endParaRPr b="1"/>
          </a:p>
        </p:txBody>
      </p:sp>
      <p:pic>
        <p:nvPicPr>
          <p:cNvPr id="388" name="Google Shape;388;p30" descr="Indian Army partroopers.jpg"/>
          <p:cNvPicPr preferRelativeResize="0"/>
          <p:nvPr/>
        </p:nvPicPr>
        <p:blipFill rotWithShape="1">
          <a:blip r:embed="rId4">
            <a:alphaModFix/>
          </a:blip>
          <a:srcRect/>
          <a:stretch/>
        </p:blipFill>
        <p:spPr>
          <a:xfrm>
            <a:off x="476266" y="1579295"/>
            <a:ext cx="2186975" cy="3089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2"/>
        <p:cNvGrpSpPr/>
        <p:nvPr/>
      </p:nvGrpSpPr>
      <p:grpSpPr>
        <a:xfrm>
          <a:off x="0" y="0"/>
          <a:ext cx="0" cy="0"/>
          <a:chOff x="0" y="0"/>
          <a:chExt cx="0" cy="0"/>
        </a:xfrm>
      </p:grpSpPr>
      <p:sp>
        <p:nvSpPr>
          <p:cNvPr id="393" name="Google Shape;393;p31"/>
          <p:cNvSpPr txBox="1">
            <a:spLocks noGrp="1"/>
          </p:cNvSpPr>
          <p:nvPr>
            <p:ph type="title"/>
          </p:nvPr>
        </p:nvSpPr>
        <p:spPr>
          <a:xfrm>
            <a:off x="581242" y="486506"/>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b="1"/>
              <a:t>SURRENDER OF THE PAKISTANI FORCES</a:t>
            </a:r>
            <a:endParaRPr b="1"/>
          </a:p>
        </p:txBody>
      </p:sp>
      <p:pic>
        <p:nvPicPr>
          <p:cNvPr id="394" name="Google Shape;394;p31" descr="A group of men in military uniforms&#10;&#10;Description automatically generated"/>
          <p:cNvPicPr preferRelativeResize="0"/>
          <p:nvPr/>
        </p:nvPicPr>
        <p:blipFill rotWithShape="1">
          <a:blip r:embed="rId3">
            <a:alphaModFix/>
          </a:blip>
          <a:srcRect l="8663" r="23883" b="-2"/>
          <a:stretch/>
        </p:blipFill>
        <p:spPr>
          <a:xfrm>
            <a:off x="1499023" y="1892627"/>
            <a:ext cx="3699935" cy="4497938"/>
          </a:xfrm>
          <a:prstGeom prst="rect">
            <a:avLst/>
          </a:prstGeom>
          <a:noFill/>
          <a:ln>
            <a:noFill/>
          </a:ln>
        </p:spPr>
      </p:pic>
      <p:pic>
        <p:nvPicPr>
          <p:cNvPr id="395" name="Google Shape;395;p31" descr="A group of men walking&#10;&#10;Description automatically generated"/>
          <p:cNvPicPr preferRelativeResize="0"/>
          <p:nvPr/>
        </p:nvPicPr>
        <p:blipFill rotWithShape="1">
          <a:blip r:embed="rId4">
            <a:alphaModFix/>
          </a:blip>
          <a:srcRect l="16379" r="24394" b="1"/>
          <a:stretch/>
        </p:blipFill>
        <p:spPr>
          <a:xfrm>
            <a:off x="6657566" y="1892627"/>
            <a:ext cx="3699935" cy="4497938"/>
          </a:xfrm>
          <a:prstGeom prst="rect">
            <a:avLst/>
          </a:prstGeom>
          <a:noFill/>
          <a:ln>
            <a:noFill/>
          </a:ln>
        </p:spPr>
      </p:pic>
      <p:sp>
        <p:nvSpPr>
          <p:cNvPr id="396" name="Google Shape;396;p31"/>
          <p:cNvSpPr txBox="1">
            <a:spLocks noGrp="1"/>
          </p:cNvSpPr>
          <p:nvPr>
            <p:ph type="body" idx="1"/>
          </p:nvPr>
        </p:nvSpPr>
        <p:spPr>
          <a:xfrm>
            <a:off x="6829114" y="5438517"/>
            <a:ext cx="3342173" cy="946958"/>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spcBef>
                <a:spcPts val="0"/>
              </a:spcBef>
              <a:spcAft>
                <a:spcPts val="0"/>
              </a:spcAft>
              <a:buSzPct val="91999"/>
              <a:buNone/>
            </a:pPr>
            <a:r>
              <a:rPr lang="en-US" b="1">
                <a:solidFill>
                  <a:schemeClr val="lt1"/>
                </a:solidFill>
              </a:rPr>
              <a:t>Lieutenant General Niazi being escorted by Lieutenant General Aurora and Major ATM Haider for the signing of the Instrument of Surrender on 16 December 1971.</a:t>
            </a:r>
            <a:endParaRPr b="1">
              <a:solidFill>
                <a:schemeClr val="lt1"/>
              </a:solidFill>
            </a:endParaRPr>
          </a:p>
        </p:txBody>
      </p:sp>
      <p:sp>
        <p:nvSpPr>
          <p:cNvPr id="397" name="Google Shape;397;p31"/>
          <p:cNvSpPr txBox="1"/>
          <p:nvPr/>
        </p:nvSpPr>
        <p:spPr>
          <a:xfrm>
            <a:off x="2066278" y="5435436"/>
            <a:ext cx="2853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C0C0C"/>
                </a:solidFill>
                <a:latin typeface="Gill Sans"/>
                <a:ea typeface="Gill Sans"/>
                <a:cs typeface="Gill Sans"/>
                <a:sym typeface="Gill Sans"/>
              </a:rPr>
              <a:t>Lieutenant General Niazi signing the </a:t>
            </a:r>
            <a:endParaRPr sz="1800" b="1">
              <a:solidFill>
                <a:srgbClr val="0C0C0C"/>
              </a:solidFill>
              <a:latin typeface="Gill Sans"/>
              <a:ea typeface="Gill Sans"/>
              <a:cs typeface="Gill Sans"/>
              <a:sym typeface="Gill Sans"/>
            </a:endParaRPr>
          </a:p>
          <a:p>
            <a:pPr marL="0" marR="0" lvl="0" indent="0" algn="l" rtl="0">
              <a:spcBef>
                <a:spcPts val="0"/>
              </a:spcBef>
              <a:spcAft>
                <a:spcPts val="0"/>
              </a:spcAft>
              <a:buNone/>
            </a:pPr>
            <a:r>
              <a:rPr lang="en-US" sz="1800" b="1">
                <a:solidFill>
                  <a:srgbClr val="0C0C0C"/>
                </a:solidFill>
                <a:latin typeface="Gill Sans"/>
                <a:ea typeface="Gill Sans"/>
                <a:cs typeface="Gill Sans"/>
                <a:sym typeface="Gill Sans"/>
              </a:rPr>
              <a:t>Instrument of Surrender</a:t>
            </a:r>
            <a:endParaRPr sz="1800" b="1">
              <a:solidFill>
                <a:srgbClr val="0C0C0C"/>
              </a:solidFill>
              <a:latin typeface="Gill Sans"/>
              <a:ea typeface="Gill Sans"/>
              <a:cs typeface="Gill Sans"/>
              <a:sym typeface="Gill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p32"/>
          <p:cNvSpPr txBox="1">
            <a:spLocks noGrp="1"/>
          </p:cNvSpPr>
          <p:nvPr>
            <p:ph type="title"/>
          </p:nvPr>
        </p:nvSpPr>
        <p:spPr>
          <a:xfrm>
            <a:off x="581192" y="504481"/>
            <a:ext cx="11029500" cy="10137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sz="3400" b="1"/>
              <a:t>LIBERATION DAY</a:t>
            </a:r>
            <a:endParaRPr sz="3400" b="1"/>
          </a:p>
        </p:txBody>
      </p:sp>
      <p:sp>
        <p:nvSpPr>
          <p:cNvPr id="403" name="Google Shape;403;p32"/>
          <p:cNvSpPr txBox="1">
            <a:spLocks noGrp="1"/>
          </p:cNvSpPr>
          <p:nvPr>
            <p:ph type="body" idx="1"/>
          </p:nvPr>
        </p:nvSpPr>
        <p:spPr>
          <a:xfrm>
            <a:off x="581196" y="2180500"/>
            <a:ext cx="3870300" cy="3678300"/>
          </a:xfrm>
          <a:prstGeom prst="rect">
            <a:avLst/>
          </a:prstGeom>
          <a:noFill/>
          <a:ln>
            <a:noFill/>
          </a:ln>
        </p:spPr>
        <p:txBody>
          <a:bodyPr spcFirstLastPara="1" wrap="square" lIns="91425" tIns="45700" rIns="91425" bIns="45700" anchor="ctr" anchorCtr="0">
            <a:normAutofit/>
          </a:bodyPr>
          <a:lstStyle/>
          <a:p>
            <a:pPr marL="305435" lvl="0" indent="-305435" algn="l" rtl="0">
              <a:spcBef>
                <a:spcPts val="0"/>
              </a:spcBef>
              <a:spcAft>
                <a:spcPts val="0"/>
              </a:spcAft>
              <a:buSzPts val="1840"/>
              <a:buChar char="◼"/>
            </a:pPr>
            <a:r>
              <a:rPr lang="en-US" sz="2000" b="1"/>
              <a:t>December 16, 1971 is the victory day of Bangladesh</a:t>
            </a:r>
            <a:endParaRPr sz="2000" b="1"/>
          </a:p>
          <a:p>
            <a:pPr marL="305435" lvl="0" indent="-305435" algn="l" rtl="0">
              <a:spcBef>
                <a:spcPts val="1000"/>
              </a:spcBef>
              <a:spcAft>
                <a:spcPts val="0"/>
              </a:spcAft>
              <a:buSzPts val="1840"/>
              <a:buChar char="◼"/>
            </a:pPr>
            <a:r>
              <a:rPr lang="en-US" sz="2000" b="1"/>
              <a:t>A new country was born based on Bengalee nationalism</a:t>
            </a:r>
            <a:endParaRPr sz="2000" b="1"/>
          </a:p>
          <a:p>
            <a:pPr marL="305435" lvl="0" indent="-305435" algn="l" rtl="0">
              <a:spcBef>
                <a:spcPts val="1000"/>
              </a:spcBef>
              <a:spcAft>
                <a:spcPts val="0"/>
              </a:spcAft>
              <a:buSzPts val="1840"/>
              <a:buChar char="◼"/>
            </a:pPr>
            <a:r>
              <a:rPr lang="en-US" sz="2000" b="1"/>
              <a:t>Jubilant crowds celebrate the great victory against the powerful Pakistan military  forces</a:t>
            </a:r>
            <a:endParaRPr sz="2000" b="1"/>
          </a:p>
        </p:txBody>
      </p:sp>
      <p:pic>
        <p:nvPicPr>
          <p:cNvPr id="404" name="Google Shape;404;p32" descr="victory.jpg"/>
          <p:cNvPicPr preferRelativeResize="0"/>
          <p:nvPr/>
        </p:nvPicPr>
        <p:blipFill rotWithShape="1">
          <a:blip r:embed="rId3">
            <a:alphaModFix/>
          </a:blip>
          <a:srcRect l="142" r="2" b="3"/>
          <a:stretch/>
        </p:blipFill>
        <p:spPr>
          <a:xfrm>
            <a:off x="6697900" y="625625"/>
            <a:ext cx="5053825" cy="3438400"/>
          </a:xfrm>
          <a:prstGeom prst="rect">
            <a:avLst/>
          </a:prstGeom>
          <a:noFill/>
          <a:ln>
            <a:noFill/>
          </a:ln>
        </p:spPr>
      </p:pic>
      <p:pic>
        <p:nvPicPr>
          <p:cNvPr id="405" name="Google Shape;405;p32" descr="16Dec.jpg"/>
          <p:cNvPicPr preferRelativeResize="0"/>
          <p:nvPr/>
        </p:nvPicPr>
        <p:blipFill rotWithShape="1">
          <a:blip r:embed="rId4">
            <a:alphaModFix/>
          </a:blip>
          <a:srcRect r="2" b="9798"/>
          <a:stretch/>
        </p:blipFill>
        <p:spPr>
          <a:xfrm>
            <a:off x="6697900" y="3972250"/>
            <a:ext cx="5053824" cy="28857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410" name="Google Shape;410;p33"/>
          <p:cNvSpPr/>
          <p:nvPr/>
        </p:nvSpPr>
        <p:spPr>
          <a:xfrm>
            <a:off x="0" y="614406"/>
            <a:ext cx="12192000" cy="6243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11" name="Google Shape;411;p33"/>
          <p:cNvSpPr/>
          <p:nvPr/>
        </p:nvSpPr>
        <p:spPr>
          <a:xfrm>
            <a:off x="442377" y="614407"/>
            <a:ext cx="3707477" cy="561177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txBox="1">
            <a:spLocks noGrp="1"/>
          </p:cNvSpPr>
          <p:nvPr>
            <p:ph type="title"/>
          </p:nvPr>
        </p:nvSpPr>
        <p:spPr>
          <a:xfrm>
            <a:off x="601255" y="702156"/>
            <a:ext cx="3409783" cy="1013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1"/>
              </a:buClr>
              <a:buSzPts val="2800"/>
              <a:buFont typeface="Gill Sans"/>
              <a:buNone/>
            </a:pPr>
            <a:r>
              <a:rPr lang="en-US"/>
              <a:t>SEVEN BIRSRESHTHO</a:t>
            </a:r>
            <a:endParaRPr/>
          </a:p>
        </p:txBody>
      </p:sp>
      <p:pic>
        <p:nvPicPr>
          <p:cNvPr id="413" name="Google Shape;413;p33" descr="C:\Users\Punom\Desktop\Bir-Sreshtho-640.jpg"/>
          <p:cNvPicPr preferRelativeResize="0"/>
          <p:nvPr/>
        </p:nvPicPr>
        <p:blipFill rotWithShape="1">
          <a:blip r:embed="rId3">
            <a:alphaModFix/>
          </a:blip>
          <a:srcRect/>
          <a:stretch/>
        </p:blipFill>
        <p:spPr>
          <a:xfrm>
            <a:off x="4932866" y="1111641"/>
            <a:ext cx="6207130" cy="465534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34"/>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423" name="Google Shape;423;p34" descr="16-th-december.jpg"/>
          <p:cNvPicPr preferRelativeResize="0">
            <a:picLocks noGrp="1"/>
          </p:cNvPicPr>
          <p:nvPr>
            <p:ph type="body" idx="1"/>
          </p:nvPr>
        </p:nvPicPr>
        <p:blipFill rotWithShape="1">
          <a:blip r:embed="rId3">
            <a:alphaModFix/>
          </a:blip>
          <a:srcRect t="1680" r="2" b="1"/>
          <a:stretch/>
        </p:blipFill>
        <p:spPr>
          <a:xfrm>
            <a:off x="446534" y="723899"/>
            <a:ext cx="7498616" cy="5676901"/>
          </a:xfrm>
          <a:prstGeom prst="rect">
            <a:avLst/>
          </a:prstGeom>
          <a:noFill/>
          <a:ln>
            <a:noFill/>
          </a:ln>
        </p:spPr>
      </p:pic>
      <p:sp>
        <p:nvSpPr>
          <p:cNvPr id="424" name="Google Shape;424;p34"/>
          <p:cNvSpPr/>
          <p:nvPr/>
        </p:nvSpPr>
        <p:spPr>
          <a:xfrm>
            <a:off x="8042147" y="723899"/>
            <a:ext cx="3703320" cy="5666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txBox="1">
            <a:spLocks noGrp="1"/>
          </p:cNvSpPr>
          <p:nvPr>
            <p:ph type="title"/>
          </p:nvPr>
        </p:nvSpPr>
        <p:spPr>
          <a:xfrm>
            <a:off x="8296275" y="1419225"/>
            <a:ext cx="3081576" cy="2085869"/>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FFF"/>
              </a:buClr>
              <a:buSzPts val="3300"/>
              <a:buFont typeface="Gill Sans"/>
              <a:buNone/>
            </a:pPr>
            <a:r>
              <a:rPr lang="en-US" sz="3300">
                <a:solidFill>
                  <a:srgbClr val="FFFFFF"/>
                </a:solidFill>
              </a:rPr>
              <a:t>WE ARE BANGLADESH!</a:t>
            </a:r>
            <a:endParaRPr/>
          </a:p>
        </p:txBody>
      </p:sp>
      <p:grpSp>
        <p:nvGrpSpPr>
          <p:cNvPr id="426" name="Google Shape;426;p34"/>
          <p:cNvGrpSpPr/>
          <p:nvPr/>
        </p:nvGrpSpPr>
        <p:grpSpPr>
          <a:xfrm>
            <a:off x="446534" y="453643"/>
            <a:ext cx="11298933" cy="98554"/>
            <a:chOff x="446534" y="453643"/>
            <a:chExt cx="11298933" cy="98554"/>
          </a:xfrm>
        </p:grpSpPr>
        <p:sp>
          <p:nvSpPr>
            <p:cNvPr id="427" name="Google Shape;427;p34"/>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9"/>
          <p:cNvSpPr txBox="1">
            <a:spLocks noGrp="1"/>
          </p:cNvSpPr>
          <p:nvPr>
            <p:ph type="title"/>
          </p:nvPr>
        </p:nvSpPr>
        <p:spPr>
          <a:xfrm>
            <a:off x="581192" y="1172803"/>
            <a:ext cx="11029616" cy="1013800"/>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chemeClr val="lt1"/>
              </a:buClr>
              <a:buSzPct val="100000"/>
              <a:buFont typeface="Calibri"/>
              <a:buNone/>
            </a:pPr>
            <a:r>
              <a:rPr lang="en-US" sz="4000" b="1">
                <a:latin typeface="Calibri"/>
                <a:ea typeface="Calibri"/>
                <a:cs typeface="Calibri"/>
                <a:sym typeface="Calibri"/>
              </a:rPr>
              <a:t>LEADERS OF THE UNITED FRONT</a:t>
            </a:r>
            <a:endParaRPr/>
          </a:p>
          <a:p>
            <a:pPr marL="0" lvl="0" indent="0" algn="l" rtl="0">
              <a:spcBef>
                <a:spcPts val="0"/>
              </a:spcBef>
              <a:spcAft>
                <a:spcPts val="0"/>
              </a:spcAft>
              <a:buClr>
                <a:schemeClr val="lt1"/>
              </a:buClr>
              <a:buSzPct val="100000"/>
              <a:buFont typeface="Gill Sans"/>
              <a:buNone/>
            </a:pPr>
            <a:r>
              <a:rPr lang="en-US"/>
              <a:t/>
            </a:r>
            <a:br>
              <a:rPr lang="en-US"/>
            </a:br>
            <a:endParaRPr/>
          </a:p>
        </p:txBody>
      </p:sp>
      <p:sp>
        <p:nvSpPr>
          <p:cNvPr id="194" name="Google Shape;194;p9"/>
          <p:cNvSpPr txBox="1">
            <a:spLocks noGrp="1"/>
          </p:cNvSpPr>
          <p:nvPr>
            <p:ph type="body" idx="1"/>
          </p:nvPr>
        </p:nvSpPr>
        <p:spPr>
          <a:xfrm>
            <a:off x="581192" y="5531055"/>
            <a:ext cx="11029615" cy="439803"/>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spcBef>
                <a:spcPts val="0"/>
              </a:spcBef>
              <a:spcAft>
                <a:spcPts val="0"/>
              </a:spcAft>
              <a:buSzPct val="92000"/>
              <a:buNone/>
            </a:pPr>
            <a:r>
              <a:rPr lang="en-US" sz="2800" b="1">
                <a:solidFill>
                  <a:srgbClr val="000000"/>
                </a:solidFill>
                <a:latin typeface="Calibri"/>
                <a:ea typeface="Calibri"/>
                <a:cs typeface="Calibri"/>
                <a:sym typeface="Calibri"/>
              </a:rPr>
              <a:t>The Jukto Front government was dismissed by Governor-General Ghulam Muhammad in a few months</a:t>
            </a:r>
            <a:endParaRPr/>
          </a:p>
          <a:p>
            <a:pPr marL="305435" lvl="0" indent="-231825" algn="l" rtl="0">
              <a:spcBef>
                <a:spcPts val="852"/>
              </a:spcBef>
              <a:spcAft>
                <a:spcPts val="0"/>
              </a:spcAft>
              <a:buSzPct val="91999"/>
              <a:buNone/>
            </a:pPr>
            <a:endParaRPr/>
          </a:p>
        </p:txBody>
      </p:sp>
      <p:pic>
        <p:nvPicPr>
          <p:cNvPr id="195" name="Google Shape;195;p9" descr="Abdul Hamid Khan Bhashani - Wikipedia"/>
          <p:cNvPicPr preferRelativeResize="0"/>
          <p:nvPr/>
        </p:nvPicPr>
        <p:blipFill rotWithShape="1">
          <a:blip r:embed="rId3">
            <a:alphaModFix/>
          </a:blip>
          <a:srcRect/>
          <a:stretch/>
        </p:blipFill>
        <p:spPr>
          <a:xfrm>
            <a:off x="4759699" y="2372846"/>
            <a:ext cx="2667000" cy="2057400"/>
          </a:xfrm>
          <a:prstGeom prst="rect">
            <a:avLst/>
          </a:prstGeom>
          <a:noFill/>
          <a:ln>
            <a:noFill/>
          </a:ln>
        </p:spPr>
      </p:pic>
      <p:pic>
        <p:nvPicPr>
          <p:cNvPr id="196" name="Google Shape;196;p9" descr="All in One: Huseyn Shaheed Suhrawardy"/>
          <p:cNvPicPr preferRelativeResize="0"/>
          <p:nvPr/>
        </p:nvPicPr>
        <p:blipFill rotWithShape="1">
          <a:blip r:embed="rId4">
            <a:alphaModFix/>
          </a:blip>
          <a:srcRect/>
          <a:stretch/>
        </p:blipFill>
        <p:spPr>
          <a:xfrm>
            <a:off x="8600515" y="2381250"/>
            <a:ext cx="2438400" cy="2000250"/>
          </a:xfrm>
          <a:prstGeom prst="rect">
            <a:avLst/>
          </a:prstGeom>
          <a:noFill/>
          <a:ln>
            <a:noFill/>
          </a:ln>
        </p:spPr>
      </p:pic>
      <p:pic>
        <p:nvPicPr>
          <p:cNvPr id="197" name="Google Shape;197;p9" descr="A. K. Fazlul Huq - Wikiwand"/>
          <p:cNvPicPr preferRelativeResize="0"/>
          <p:nvPr/>
        </p:nvPicPr>
        <p:blipFill rotWithShape="1">
          <a:blip r:embed="rId5">
            <a:alphaModFix/>
          </a:blip>
          <a:srcRect/>
          <a:stretch/>
        </p:blipFill>
        <p:spPr>
          <a:xfrm>
            <a:off x="1448360" y="2356037"/>
            <a:ext cx="2276475" cy="1914525"/>
          </a:xfrm>
          <a:prstGeom prst="rect">
            <a:avLst/>
          </a:prstGeom>
          <a:noFill/>
          <a:ln>
            <a:noFill/>
          </a:ln>
        </p:spPr>
      </p:pic>
      <p:sp>
        <p:nvSpPr>
          <p:cNvPr id="198" name="Google Shape;198;p9"/>
          <p:cNvSpPr txBox="1"/>
          <p:nvPr/>
        </p:nvSpPr>
        <p:spPr>
          <a:xfrm>
            <a:off x="4220136" y="4601135"/>
            <a:ext cx="37517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dk1"/>
                </a:solidFill>
                <a:latin typeface="Calibri"/>
                <a:ea typeface="Calibri"/>
                <a:cs typeface="Calibri"/>
                <a:sym typeface="Calibri"/>
              </a:rPr>
              <a:t>Maulana Abdul Hamid Khan Bhasani</a:t>
            </a:r>
            <a:endParaRPr sz="1800">
              <a:solidFill>
                <a:schemeClr val="dk1"/>
              </a:solidFill>
              <a:latin typeface="Gill Sans"/>
              <a:ea typeface="Gill Sans"/>
              <a:cs typeface="Gill Sans"/>
              <a:sym typeface="Gill Sans"/>
            </a:endParaRPr>
          </a:p>
        </p:txBody>
      </p:sp>
      <p:sp>
        <p:nvSpPr>
          <p:cNvPr id="199" name="Google Shape;199;p9"/>
          <p:cNvSpPr txBox="1"/>
          <p:nvPr/>
        </p:nvSpPr>
        <p:spPr>
          <a:xfrm>
            <a:off x="1766047" y="4343400"/>
            <a:ext cx="165623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
            </a:r>
            <a:br>
              <a:rPr lang="en-US" sz="1800">
                <a:solidFill>
                  <a:schemeClr val="dk1"/>
                </a:solidFill>
                <a:latin typeface="Gill Sans"/>
                <a:ea typeface="Gill Sans"/>
                <a:cs typeface="Gill Sans"/>
                <a:sym typeface="Gill Sans"/>
              </a:rPr>
            </a:br>
            <a:r>
              <a:rPr lang="en-US" sz="1800" b="1">
                <a:solidFill>
                  <a:schemeClr val="dk1"/>
                </a:solidFill>
                <a:latin typeface="Calibri"/>
                <a:ea typeface="Calibri"/>
                <a:cs typeface="Calibri"/>
                <a:sym typeface="Calibri"/>
              </a:rPr>
              <a:t> A K Fazlul Huq</a:t>
            </a:r>
            <a:r>
              <a:rPr lang="en-US" sz="1800">
                <a:solidFill>
                  <a:schemeClr val="dk1"/>
                </a:solidFill>
                <a:latin typeface="Gill Sans"/>
                <a:ea typeface="Gill Sans"/>
                <a:cs typeface="Gill Sans"/>
                <a:sym typeface="Gill Sans"/>
              </a:rPr>
              <a:t/>
            </a:r>
            <a:br>
              <a:rPr lang="en-US" sz="1800">
                <a:solidFill>
                  <a:schemeClr val="dk1"/>
                </a:solidFill>
                <a:latin typeface="Gill Sans"/>
                <a:ea typeface="Gill Sans"/>
                <a:cs typeface="Gill Sans"/>
                <a:sym typeface="Gill Sans"/>
              </a:rPr>
            </a:br>
            <a:endParaRPr sz="1800" b="1">
              <a:solidFill>
                <a:schemeClr val="dk1"/>
              </a:solidFill>
              <a:latin typeface="Calibri"/>
              <a:ea typeface="Calibri"/>
              <a:cs typeface="Calibri"/>
              <a:sym typeface="Calibri"/>
            </a:endParaRPr>
          </a:p>
        </p:txBody>
      </p:sp>
      <p:sp>
        <p:nvSpPr>
          <p:cNvPr id="200" name="Google Shape;200;p9"/>
          <p:cNvSpPr txBox="1"/>
          <p:nvPr/>
        </p:nvSpPr>
        <p:spPr>
          <a:xfrm>
            <a:off x="8265458" y="4287370"/>
            <a:ext cx="3101787"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
            </a:r>
            <a:br>
              <a:rPr lang="en-US" sz="1800">
                <a:solidFill>
                  <a:schemeClr val="dk1"/>
                </a:solidFill>
                <a:latin typeface="Gill Sans"/>
                <a:ea typeface="Gill Sans"/>
                <a:cs typeface="Gill Sans"/>
                <a:sym typeface="Gill Sans"/>
              </a:rPr>
            </a:br>
            <a:r>
              <a:rPr lang="en-US" sz="1800" b="1">
                <a:solidFill>
                  <a:schemeClr val="dk1"/>
                </a:solidFill>
                <a:latin typeface="Calibri"/>
                <a:ea typeface="Calibri"/>
                <a:cs typeface="Calibri"/>
                <a:sym typeface="Calibri"/>
              </a:rPr>
              <a:t>Huseyn Shaheed Suhrawardy</a:t>
            </a:r>
            <a:r>
              <a:rPr lang="en-US" sz="1800">
                <a:solidFill>
                  <a:schemeClr val="dk1"/>
                </a:solidFill>
                <a:latin typeface="Gill Sans"/>
                <a:ea typeface="Gill Sans"/>
                <a:cs typeface="Gill Sans"/>
                <a:sym typeface="Gill Sans"/>
              </a:rPr>
              <a:t/>
            </a:r>
            <a:br>
              <a:rPr lang="en-US" sz="1800">
                <a:solidFill>
                  <a:schemeClr val="dk1"/>
                </a:solidFill>
                <a:latin typeface="Gill Sans"/>
                <a:ea typeface="Gill Sans"/>
                <a:cs typeface="Gill Sans"/>
                <a:sym typeface="Gill Sans"/>
              </a:rPr>
            </a:br>
            <a:endParaRPr sz="18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0080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0"/>
          <p:cNvSpPr txBox="1">
            <a:spLocks noGrp="1"/>
          </p:cNvSpPr>
          <p:nvPr>
            <p:ph type="title"/>
          </p:nvPr>
        </p:nvSpPr>
        <p:spPr>
          <a:xfrm>
            <a:off x="581192" y="967978"/>
            <a:ext cx="11029500" cy="1095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2"/>
              </a:buClr>
              <a:buSzPts val="2800"/>
              <a:buFont typeface="Gill Sans"/>
              <a:buNone/>
            </a:pPr>
            <a:r>
              <a:rPr lang="en-US" sz="3000" b="1"/>
              <a:t>CONSTITUTIONAL COUPS IN PAKISTAN</a:t>
            </a:r>
            <a:endParaRPr sz="3000" b="1"/>
          </a:p>
        </p:txBody>
      </p:sp>
      <p:sp>
        <p:nvSpPr>
          <p:cNvPr id="206" name="Google Shape;206;p10"/>
          <p:cNvSpPr/>
          <p:nvPr/>
        </p:nvSpPr>
        <p:spPr>
          <a:xfrm>
            <a:off x="446533" y="457201"/>
            <a:ext cx="11298933"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0"/>
          <p:cNvSpPr txBox="1">
            <a:spLocks noGrp="1"/>
          </p:cNvSpPr>
          <p:nvPr>
            <p:ph type="body" idx="1"/>
          </p:nvPr>
        </p:nvSpPr>
        <p:spPr>
          <a:xfrm>
            <a:off x="581192" y="2482900"/>
            <a:ext cx="11029500" cy="3979200"/>
          </a:xfrm>
          <a:prstGeom prst="rect">
            <a:avLst/>
          </a:prstGeom>
          <a:noFill/>
          <a:ln>
            <a:noFill/>
          </a:ln>
        </p:spPr>
        <p:txBody>
          <a:bodyPr spcFirstLastPara="1" wrap="square" lIns="91425" tIns="45700" rIns="91425" bIns="45700" anchor="ctr" anchorCtr="0">
            <a:noAutofit/>
          </a:bodyPr>
          <a:lstStyle/>
          <a:p>
            <a:pPr marL="305435" lvl="0" indent="-337185" algn="l" rtl="0">
              <a:lnSpc>
                <a:spcPct val="90000"/>
              </a:lnSpc>
              <a:spcBef>
                <a:spcPts val="0"/>
              </a:spcBef>
              <a:spcAft>
                <a:spcPts val="0"/>
              </a:spcAft>
              <a:buSzPts val="1880"/>
              <a:buChar char="◼"/>
            </a:pPr>
            <a:r>
              <a:rPr lang="en-US" sz="2000" b="1">
                <a:solidFill>
                  <a:srgbClr val="465B24"/>
                </a:solidFill>
              </a:rPr>
              <a:t>1953: Governor General Ghulam Muhammad dismisses Prime Minister Khawaja Nazimuddin for failure to control EP autonomy demands &amp; imposes direct rule over EP</a:t>
            </a:r>
            <a:endParaRPr sz="2000" b="1">
              <a:solidFill>
                <a:srgbClr val="465B24"/>
              </a:solidFill>
            </a:endParaRPr>
          </a:p>
          <a:p>
            <a:pPr marL="305435" lvl="0" indent="-337185" algn="l" rtl="0">
              <a:lnSpc>
                <a:spcPct val="90000"/>
              </a:lnSpc>
              <a:spcBef>
                <a:spcPts val="900"/>
              </a:spcBef>
              <a:spcAft>
                <a:spcPts val="0"/>
              </a:spcAft>
              <a:buSzPts val="1880"/>
              <a:buChar char="◼"/>
            </a:pPr>
            <a:r>
              <a:rPr lang="en-US" sz="2000" b="1">
                <a:solidFill>
                  <a:srgbClr val="465B24"/>
                </a:solidFill>
              </a:rPr>
              <a:t>October 1954: Ghulam Muhammad dissolves First Constituent Assembly </a:t>
            </a:r>
            <a:endParaRPr sz="2300" b="1"/>
          </a:p>
          <a:p>
            <a:pPr marL="305435" lvl="0" indent="-337185" algn="l" rtl="0">
              <a:lnSpc>
                <a:spcPct val="90000"/>
              </a:lnSpc>
              <a:spcBef>
                <a:spcPts val="900"/>
              </a:spcBef>
              <a:spcAft>
                <a:spcPts val="0"/>
              </a:spcAft>
              <a:buSzPts val="1880"/>
              <a:buChar char="◼"/>
            </a:pPr>
            <a:r>
              <a:rPr lang="en-US" sz="2000" b="1">
                <a:solidFill>
                  <a:srgbClr val="465B24"/>
                </a:solidFill>
              </a:rPr>
              <a:t>July 1955: Second Constituent Assemble convened</a:t>
            </a:r>
            <a:endParaRPr sz="2300" b="1"/>
          </a:p>
          <a:p>
            <a:pPr marL="305435" lvl="0" indent="-337185" algn="l" rtl="0">
              <a:lnSpc>
                <a:spcPct val="90000"/>
              </a:lnSpc>
              <a:spcBef>
                <a:spcPts val="900"/>
              </a:spcBef>
              <a:spcAft>
                <a:spcPts val="0"/>
              </a:spcAft>
              <a:buSzPts val="1880"/>
              <a:buChar char="◼"/>
            </a:pPr>
            <a:r>
              <a:rPr lang="en-US" sz="2000" b="1">
                <a:solidFill>
                  <a:srgbClr val="465B24"/>
                </a:solidFill>
              </a:rPr>
              <a:t>August 1955: Chaudhry Muhammad Ali becomes PM</a:t>
            </a:r>
            <a:endParaRPr sz="2300" b="1"/>
          </a:p>
          <a:p>
            <a:pPr marL="305435" lvl="0" indent="-337185" algn="l" rtl="0">
              <a:lnSpc>
                <a:spcPct val="90000"/>
              </a:lnSpc>
              <a:spcBef>
                <a:spcPts val="900"/>
              </a:spcBef>
              <a:spcAft>
                <a:spcPts val="0"/>
              </a:spcAft>
              <a:buSzPts val="1880"/>
              <a:buChar char="◼"/>
            </a:pPr>
            <a:r>
              <a:rPr lang="en-US" sz="2000" b="1">
                <a:solidFill>
                  <a:srgbClr val="465B24"/>
                </a:solidFill>
              </a:rPr>
              <a:t>September 1955: General Iskander Mirza becomes Governor General</a:t>
            </a:r>
            <a:endParaRPr sz="2300" b="1"/>
          </a:p>
          <a:p>
            <a:pPr marL="305435" lvl="0" indent="-337185" algn="l" rtl="0">
              <a:lnSpc>
                <a:spcPct val="90000"/>
              </a:lnSpc>
              <a:spcBef>
                <a:spcPts val="900"/>
              </a:spcBef>
              <a:spcAft>
                <a:spcPts val="0"/>
              </a:spcAft>
              <a:buSzPts val="1880"/>
              <a:buChar char="◼"/>
            </a:pPr>
            <a:r>
              <a:rPr lang="en-US" sz="2000" b="1">
                <a:solidFill>
                  <a:srgbClr val="465B24"/>
                </a:solidFill>
              </a:rPr>
              <a:t>March 1956: Constitution for Islamic Republic of Pakistan adopted</a:t>
            </a:r>
            <a:endParaRPr sz="2300" b="1"/>
          </a:p>
          <a:p>
            <a:pPr marL="305435" lvl="0" indent="-337185" algn="l" rtl="0">
              <a:lnSpc>
                <a:spcPct val="90000"/>
              </a:lnSpc>
              <a:spcBef>
                <a:spcPts val="900"/>
              </a:spcBef>
              <a:spcAft>
                <a:spcPts val="0"/>
              </a:spcAft>
              <a:buSzPts val="1880"/>
              <a:buChar char="◼"/>
            </a:pPr>
            <a:r>
              <a:rPr lang="en-US" sz="2000" b="1">
                <a:solidFill>
                  <a:srgbClr val="465B24"/>
                </a:solidFill>
              </a:rPr>
              <a:t>September 1956: Suhrawardy becomes PM of Pakistan</a:t>
            </a:r>
            <a:endParaRPr sz="2300" b="1"/>
          </a:p>
          <a:p>
            <a:pPr marL="305435" lvl="0" indent="-337185" algn="l" rtl="0">
              <a:lnSpc>
                <a:spcPct val="90000"/>
              </a:lnSpc>
              <a:spcBef>
                <a:spcPts val="900"/>
              </a:spcBef>
              <a:spcAft>
                <a:spcPts val="0"/>
              </a:spcAft>
              <a:buSzPts val="1880"/>
              <a:buChar char="◼"/>
            </a:pPr>
            <a:r>
              <a:rPr lang="en-US" sz="2000" b="1">
                <a:solidFill>
                  <a:srgbClr val="465B24"/>
                </a:solidFill>
              </a:rPr>
              <a:t>October 1957: Suhrawardy removed as PM</a:t>
            </a:r>
            <a:endParaRPr sz="2300" b="1"/>
          </a:p>
          <a:p>
            <a:pPr marL="305435" lvl="0" indent="-337185" algn="l" rtl="0">
              <a:lnSpc>
                <a:spcPct val="90000"/>
              </a:lnSpc>
              <a:spcBef>
                <a:spcPts val="900"/>
              </a:spcBef>
              <a:spcAft>
                <a:spcPts val="0"/>
              </a:spcAft>
              <a:buSzPts val="1880"/>
              <a:buChar char="◼"/>
            </a:pPr>
            <a:r>
              <a:rPr lang="en-US" sz="2000" b="1">
                <a:solidFill>
                  <a:srgbClr val="465B24"/>
                </a:solidFill>
              </a:rPr>
              <a:t>October 7, 1958: Iskander Mirza imposes Martial Law</a:t>
            </a:r>
            <a:endParaRPr sz="2300" b="1"/>
          </a:p>
          <a:p>
            <a:pPr marL="305435" lvl="0" indent="-337185" algn="l" rtl="0">
              <a:lnSpc>
                <a:spcPct val="90000"/>
              </a:lnSpc>
              <a:spcBef>
                <a:spcPts val="900"/>
              </a:spcBef>
              <a:spcAft>
                <a:spcPts val="0"/>
              </a:spcAft>
              <a:buSzPts val="1880"/>
              <a:buChar char="◼"/>
            </a:pPr>
            <a:r>
              <a:rPr lang="en-US" sz="2000" b="1">
                <a:solidFill>
                  <a:srgbClr val="465B24"/>
                </a:solidFill>
              </a:rPr>
              <a:t>October 27, 1958: General Ayub Khan removes Iskander Mirza</a:t>
            </a:r>
            <a:endParaRPr sz="2300" b="1"/>
          </a:p>
          <a:p>
            <a:pPr marL="305435" lvl="0" indent="-337185" algn="l" rtl="0">
              <a:lnSpc>
                <a:spcPct val="90000"/>
              </a:lnSpc>
              <a:spcBef>
                <a:spcPts val="900"/>
              </a:spcBef>
              <a:spcAft>
                <a:spcPts val="0"/>
              </a:spcAft>
              <a:buSzPts val="1880"/>
              <a:buChar char="◼"/>
            </a:pPr>
            <a:r>
              <a:rPr lang="en-US" sz="2000" b="1">
                <a:solidFill>
                  <a:srgbClr val="465B24"/>
                </a:solidFill>
              </a:rPr>
              <a:t>March 1962: Ayub Khan introduces new constitution</a:t>
            </a:r>
            <a:endParaRPr sz="2000" b="1">
              <a:solidFill>
                <a:srgbClr val="465B24"/>
              </a:solidFill>
            </a:endParaRPr>
          </a:p>
          <a:p>
            <a:pPr marL="305435" lvl="0" indent="-217805" algn="l" rtl="0">
              <a:lnSpc>
                <a:spcPct val="80000"/>
              </a:lnSpc>
              <a:spcBef>
                <a:spcPts val="900"/>
              </a:spcBef>
              <a:spcAft>
                <a:spcPts val="0"/>
              </a:spcAft>
              <a:buSzPts val="1380"/>
              <a:buNone/>
            </a:pPr>
            <a:endParaRPr sz="2000" b="1">
              <a:solidFill>
                <a:srgbClr val="465B24"/>
              </a:solidFill>
            </a:endParaRPr>
          </a:p>
        </p:txBody>
      </p:sp>
    </p:spTree>
    <p:extLst>
      <p:ext uri="{BB962C8B-B14F-4D97-AF65-F5344CB8AC3E}">
        <p14:creationId xmlns:p14="http://schemas.microsoft.com/office/powerpoint/2010/main" val="4071388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1"/>
          <p:cNvSpPr txBox="1">
            <a:spLocks noGrp="1"/>
          </p:cNvSpPr>
          <p:nvPr>
            <p:ph type="title"/>
          </p:nvPr>
        </p:nvSpPr>
        <p:spPr>
          <a:xfrm>
            <a:off x="581192" y="884778"/>
            <a:ext cx="11029500" cy="1095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2"/>
              </a:buClr>
              <a:buSzPts val="2800"/>
              <a:buFont typeface="Gill Sans"/>
              <a:buNone/>
            </a:pPr>
            <a:r>
              <a:rPr lang="en-US" sz="3400" b="1"/>
              <a:t>CONSTITUTION OF 1956</a:t>
            </a:r>
            <a:endParaRPr sz="3400" b="1"/>
          </a:p>
        </p:txBody>
      </p:sp>
      <p:sp>
        <p:nvSpPr>
          <p:cNvPr id="213" name="Google Shape;213;p11"/>
          <p:cNvSpPr/>
          <p:nvPr/>
        </p:nvSpPr>
        <p:spPr>
          <a:xfrm>
            <a:off x="446533" y="457201"/>
            <a:ext cx="11298933"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txBox="1">
            <a:spLocks noGrp="1"/>
          </p:cNvSpPr>
          <p:nvPr>
            <p:ph type="body" idx="1"/>
          </p:nvPr>
        </p:nvSpPr>
        <p:spPr>
          <a:xfrm>
            <a:off x="635217" y="2185750"/>
            <a:ext cx="11029500" cy="3979200"/>
          </a:xfrm>
          <a:prstGeom prst="rect">
            <a:avLst/>
          </a:prstGeom>
          <a:noFill/>
          <a:ln>
            <a:noFill/>
          </a:ln>
        </p:spPr>
        <p:txBody>
          <a:bodyPr spcFirstLastPara="1" wrap="square" lIns="91425" tIns="45700" rIns="91425" bIns="45700" anchor="ctr" anchorCtr="0">
            <a:noAutofit/>
          </a:bodyPr>
          <a:lstStyle/>
          <a:p>
            <a:pPr marL="305435" lvl="0" indent="-318135" algn="l" rtl="0">
              <a:spcBef>
                <a:spcPts val="0"/>
              </a:spcBef>
              <a:spcAft>
                <a:spcPts val="0"/>
              </a:spcAft>
              <a:buSzPts val="2408"/>
              <a:buChar char="◼"/>
            </a:pPr>
            <a:r>
              <a:rPr lang="en-US" sz="2600" b="1">
                <a:solidFill>
                  <a:srgbClr val="465B24"/>
                </a:solidFill>
              </a:rPr>
              <a:t>Second Constituent Assembly drafted and ratified the first constitution of Pakistan</a:t>
            </a:r>
            <a:endParaRPr sz="2600" b="1">
              <a:solidFill>
                <a:srgbClr val="465B24"/>
              </a:solidFill>
            </a:endParaRPr>
          </a:p>
          <a:p>
            <a:pPr marL="305435" lvl="0" indent="-318135" algn="l" rtl="0">
              <a:spcBef>
                <a:spcPts val="1080"/>
              </a:spcBef>
              <a:spcAft>
                <a:spcPts val="0"/>
              </a:spcAft>
              <a:buSzPts val="2408"/>
              <a:buChar char="◼"/>
            </a:pPr>
            <a:r>
              <a:rPr lang="en-US" sz="2600" b="1">
                <a:solidFill>
                  <a:srgbClr val="465B24"/>
                </a:solidFill>
              </a:rPr>
              <a:t>Islamic republic</a:t>
            </a:r>
            <a:endParaRPr sz="2600" b="1">
              <a:solidFill>
                <a:srgbClr val="465B24"/>
              </a:solidFill>
            </a:endParaRPr>
          </a:p>
          <a:p>
            <a:pPr marL="305435" lvl="0" indent="-318135" algn="l" rtl="0">
              <a:spcBef>
                <a:spcPts val="1080"/>
              </a:spcBef>
              <a:spcAft>
                <a:spcPts val="0"/>
              </a:spcAft>
              <a:buSzPts val="2408"/>
              <a:buChar char="◼"/>
            </a:pPr>
            <a:r>
              <a:rPr lang="en-US" sz="2600" b="1">
                <a:solidFill>
                  <a:srgbClr val="465B24"/>
                </a:solidFill>
              </a:rPr>
              <a:t>Parliamentary form of government</a:t>
            </a:r>
            <a:endParaRPr sz="2600" b="1">
              <a:solidFill>
                <a:srgbClr val="465B24"/>
              </a:solidFill>
            </a:endParaRPr>
          </a:p>
          <a:p>
            <a:pPr marL="305435" lvl="0" indent="-318135" algn="l" rtl="0">
              <a:spcBef>
                <a:spcPts val="1080"/>
              </a:spcBef>
              <a:spcAft>
                <a:spcPts val="0"/>
              </a:spcAft>
              <a:buSzPts val="2408"/>
              <a:buChar char="◼"/>
            </a:pPr>
            <a:r>
              <a:rPr lang="en-US" sz="2600" b="1">
                <a:solidFill>
                  <a:srgbClr val="465B24"/>
                </a:solidFill>
              </a:rPr>
              <a:t>National parliament of 300 members, equally representing East and West Pakistan</a:t>
            </a:r>
            <a:endParaRPr sz="2600" b="1">
              <a:solidFill>
                <a:srgbClr val="465B24"/>
              </a:solidFill>
            </a:endParaRPr>
          </a:p>
          <a:p>
            <a:pPr marL="305435" lvl="0" indent="-318135" algn="l" rtl="0">
              <a:spcBef>
                <a:spcPts val="1080"/>
              </a:spcBef>
              <a:spcAft>
                <a:spcPts val="0"/>
              </a:spcAft>
              <a:buSzPts val="2408"/>
              <a:buChar char="◼"/>
            </a:pPr>
            <a:r>
              <a:rPr lang="en-US" sz="2600" b="1">
                <a:solidFill>
                  <a:srgbClr val="465B24"/>
                </a:solidFill>
              </a:rPr>
              <a:t>Bengali recognized as one of the state languages</a:t>
            </a:r>
            <a:endParaRPr sz="2600" b="1">
              <a:solidFill>
                <a:srgbClr val="465B24"/>
              </a:solidFill>
            </a:endParaRPr>
          </a:p>
          <a:p>
            <a:pPr marL="305435" lvl="0" indent="-318135" algn="l" rtl="0">
              <a:spcBef>
                <a:spcPts val="1080"/>
              </a:spcBef>
              <a:spcAft>
                <a:spcPts val="0"/>
              </a:spcAft>
              <a:buSzPts val="2408"/>
              <a:buChar char="◼"/>
            </a:pPr>
            <a:r>
              <a:rPr lang="en-US" sz="2600" b="1">
                <a:solidFill>
                  <a:srgbClr val="465B24"/>
                </a:solidFill>
              </a:rPr>
              <a:t>West Pakistan was integrated into one unit</a:t>
            </a:r>
            <a:endParaRPr sz="2600" b="1">
              <a:solidFill>
                <a:srgbClr val="465B24"/>
              </a:solidFill>
            </a:endParaRPr>
          </a:p>
          <a:p>
            <a:pPr marL="305435" lvl="0" indent="-165226" algn="l" rtl="0">
              <a:spcBef>
                <a:spcPts val="1080"/>
              </a:spcBef>
              <a:spcAft>
                <a:spcPts val="0"/>
              </a:spcAft>
              <a:buSzPts val="2208"/>
              <a:buNone/>
            </a:pPr>
            <a:endParaRPr sz="2600" b="1">
              <a:solidFill>
                <a:srgbClr val="465B24"/>
              </a:solidFill>
            </a:endParaRPr>
          </a:p>
        </p:txBody>
      </p:sp>
    </p:spTree>
    <p:extLst>
      <p:ext uri="{BB962C8B-B14F-4D97-AF65-F5344CB8AC3E}">
        <p14:creationId xmlns:p14="http://schemas.microsoft.com/office/powerpoint/2010/main" val="4060912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2"/>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2"/>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24" name="Google Shape;224;p12"/>
          <p:cNvSpPr/>
          <p:nvPr/>
        </p:nvSpPr>
        <p:spPr>
          <a:xfrm>
            <a:off x="4252873" y="734134"/>
            <a:ext cx="7498616" cy="5666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txBox="1">
            <a:spLocks noGrp="1"/>
          </p:cNvSpPr>
          <p:nvPr>
            <p:ph type="title"/>
          </p:nvPr>
        </p:nvSpPr>
        <p:spPr>
          <a:xfrm>
            <a:off x="4579243" y="1419225"/>
            <a:ext cx="6798608" cy="2085869"/>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FFF"/>
              </a:buClr>
              <a:buSzPts val="3600"/>
              <a:buFont typeface="Gill Sans"/>
              <a:buNone/>
            </a:pPr>
            <a:r>
              <a:rPr lang="en-US" sz="4000" b="1">
                <a:solidFill>
                  <a:srgbClr val="FFFFFF"/>
                </a:solidFill>
              </a:rPr>
              <a:t>MILITARY DICTATORSHIP: OCTOBER 1958</a:t>
            </a:r>
            <a:endParaRPr sz="3200" b="1"/>
          </a:p>
        </p:txBody>
      </p:sp>
      <p:sp>
        <p:nvSpPr>
          <p:cNvPr id="226" name="Google Shape;226;p12"/>
          <p:cNvSpPr txBox="1">
            <a:spLocks noGrp="1"/>
          </p:cNvSpPr>
          <p:nvPr>
            <p:ph type="body" idx="1"/>
          </p:nvPr>
        </p:nvSpPr>
        <p:spPr>
          <a:xfrm>
            <a:off x="4579243" y="3505095"/>
            <a:ext cx="6798608" cy="173365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72"/>
              <a:buNone/>
            </a:pPr>
            <a:r>
              <a:rPr lang="en-US" sz="2200" b="1" cap="none">
                <a:solidFill>
                  <a:schemeClr val="lt2"/>
                </a:solidFill>
              </a:rPr>
              <a:t>FIELD MARSHAL (SELF PROCLAIMED) MOHAMMAD AYUB KHAN</a:t>
            </a:r>
            <a:endParaRPr sz="2400" b="1"/>
          </a:p>
        </p:txBody>
      </p:sp>
      <p:grpSp>
        <p:nvGrpSpPr>
          <p:cNvPr id="227" name="Google Shape;227;p12"/>
          <p:cNvGrpSpPr/>
          <p:nvPr/>
        </p:nvGrpSpPr>
        <p:grpSpPr>
          <a:xfrm>
            <a:off x="446534" y="453643"/>
            <a:ext cx="11298933" cy="98554"/>
            <a:chOff x="446534" y="453643"/>
            <a:chExt cx="11298933" cy="98554"/>
          </a:xfrm>
        </p:grpSpPr>
        <p:sp>
          <p:nvSpPr>
            <p:cNvPr id="228" name="Google Shape;228;p12"/>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1" name="Google Shape;231;p12" descr="A person in a military uniform&#10;&#10;Description automatically generated"/>
          <p:cNvPicPr preferRelativeResize="0"/>
          <p:nvPr/>
        </p:nvPicPr>
        <p:blipFill rotWithShape="1">
          <a:blip r:embed="rId3">
            <a:alphaModFix/>
          </a:blip>
          <a:srcRect r="1" b="6074"/>
          <a:stretch/>
        </p:blipFill>
        <p:spPr>
          <a:xfrm>
            <a:off x="478172" y="723899"/>
            <a:ext cx="3671681" cy="5676901"/>
          </a:xfrm>
          <a:prstGeom prst="rect">
            <a:avLst/>
          </a:prstGeom>
          <a:noFill/>
          <a:ln>
            <a:noFill/>
          </a:ln>
        </p:spPr>
      </p:pic>
    </p:spTree>
    <p:extLst>
      <p:ext uri="{BB962C8B-B14F-4D97-AF65-F5344CB8AC3E}">
        <p14:creationId xmlns:p14="http://schemas.microsoft.com/office/powerpoint/2010/main" val="10622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3"/>
          <p:cNvSpPr txBox="1">
            <a:spLocks noGrp="1"/>
          </p:cNvSpPr>
          <p:nvPr>
            <p:ph type="title"/>
          </p:nvPr>
        </p:nvSpPr>
        <p:spPr>
          <a:xfrm>
            <a:off x="581192" y="846231"/>
            <a:ext cx="11029500" cy="1013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2"/>
              </a:buClr>
              <a:buSzPts val="2800"/>
              <a:buFont typeface="Gill Sans"/>
              <a:buNone/>
            </a:pPr>
            <a:r>
              <a:rPr lang="en-US" sz="3800" b="1"/>
              <a:t>THE AYUB ERA</a:t>
            </a:r>
            <a:endParaRPr sz="3800" b="1"/>
          </a:p>
        </p:txBody>
      </p:sp>
      <p:sp>
        <p:nvSpPr>
          <p:cNvPr id="237" name="Google Shape;237;p13"/>
          <p:cNvSpPr/>
          <p:nvPr/>
        </p:nvSpPr>
        <p:spPr>
          <a:xfrm>
            <a:off x="446533" y="457201"/>
            <a:ext cx="11298933"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38" name="Google Shape;238;p13"/>
          <p:cNvSpPr txBox="1">
            <a:spLocks noGrp="1"/>
          </p:cNvSpPr>
          <p:nvPr>
            <p:ph type="body" idx="1"/>
          </p:nvPr>
        </p:nvSpPr>
        <p:spPr>
          <a:xfrm>
            <a:off x="581192" y="2495671"/>
            <a:ext cx="11029500" cy="3678300"/>
          </a:xfrm>
          <a:prstGeom prst="rect">
            <a:avLst/>
          </a:prstGeom>
          <a:noFill/>
          <a:ln>
            <a:noFill/>
          </a:ln>
        </p:spPr>
        <p:txBody>
          <a:bodyPr spcFirstLastPara="1" wrap="square" lIns="91425" tIns="45700" rIns="91425" bIns="45700" anchor="ctr" anchorCtr="0">
            <a:noAutofit/>
          </a:bodyPr>
          <a:lstStyle/>
          <a:p>
            <a:pPr marL="305435" lvl="0" indent="-324485" algn="l" rtl="0">
              <a:lnSpc>
                <a:spcPct val="90000"/>
              </a:lnSpc>
              <a:spcBef>
                <a:spcPts val="0"/>
              </a:spcBef>
              <a:spcAft>
                <a:spcPts val="0"/>
              </a:spcAft>
              <a:buSzPts val="2508"/>
              <a:buChar char="◼"/>
            </a:pPr>
            <a:r>
              <a:rPr lang="en-US" sz="2700" b="1">
                <a:solidFill>
                  <a:srgbClr val="465B24"/>
                </a:solidFill>
              </a:rPr>
              <a:t>1958: Martial Law, preemptive action to stop 1959 parliamentary elections and having majority Bengalis form government</a:t>
            </a:r>
            <a:endParaRPr sz="2100" b="1"/>
          </a:p>
          <a:p>
            <a:pPr marL="305435" lvl="0" indent="-324485" algn="l" rtl="0">
              <a:lnSpc>
                <a:spcPct val="90000"/>
              </a:lnSpc>
              <a:spcBef>
                <a:spcPts val="1080"/>
              </a:spcBef>
              <a:spcAft>
                <a:spcPts val="0"/>
              </a:spcAft>
              <a:buSzPts val="2508"/>
              <a:buChar char="◼"/>
            </a:pPr>
            <a:r>
              <a:rPr lang="en-US" sz="2700" b="1">
                <a:solidFill>
                  <a:srgbClr val="465B24"/>
                </a:solidFill>
              </a:rPr>
              <a:t>1958 to 1962: Ayub ruled through Punjabi-dominated military and  a pliant civil bureaucracy</a:t>
            </a:r>
            <a:endParaRPr sz="2100" b="1"/>
          </a:p>
          <a:p>
            <a:pPr marL="305435" lvl="0" indent="-324485" algn="l" rtl="0">
              <a:lnSpc>
                <a:spcPct val="90000"/>
              </a:lnSpc>
              <a:spcBef>
                <a:spcPts val="1080"/>
              </a:spcBef>
              <a:spcAft>
                <a:spcPts val="0"/>
              </a:spcAft>
              <a:buSzPts val="2508"/>
              <a:buChar char="◼"/>
            </a:pPr>
            <a:r>
              <a:rPr lang="en-US" sz="2700" b="1">
                <a:solidFill>
                  <a:srgbClr val="465B24"/>
                </a:solidFill>
              </a:rPr>
              <a:t>1962:  New Constitution with elections under “Basic Democracy”</a:t>
            </a:r>
            <a:endParaRPr sz="2100" b="1"/>
          </a:p>
          <a:p>
            <a:pPr marL="305435" lvl="0" indent="-324485" algn="l" rtl="0">
              <a:lnSpc>
                <a:spcPct val="90000"/>
              </a:lnSpc>
              <a:spcBef>
                <a:spcPts val="1080"/>
              </a:spcBef>
              <a:spcAft>
                <a:spcPts val="0"/>
              </a:spcAft>
              <a:buSzPts val="2508"/>
              <a:buChar char="◼"/>
            </a:pPr>
            <a:r>
              <a:rPr lang="en-US" sz="2700" b="1">
                <a:solidFill>
                  <a:srgbClr val="465B24"/>
                </a:solidFill>
              </a:rPr>
              <a:t>Basic Democracy: Indirect elections; President and Parliament elected through an Electoral College of 80,000 Basic Democrats</a:t>
            </a:r>
            <a:endParaRPr sz="2100" b="1"/>
          </a:p>
          <a:p>
            <a:pPr marL="0" lvl="0" indent="0" algn="l" rtl="0">
              <a:lnSpc>
                <a:spcPct val="90000"/>
              </a:lnSpc>
              <a:spcBef>
                <a:spcPts val="1080"/>
              </a:spcBef>
              <a:spcAft>
                <a:spcPts val="0"/>
              </a:spcAft>
              <a:buSzPts val="2208"/>
              <a:buNone/>
            </a:pPr>
            <a:endParaRPr sz="2700" b="1">
              <a:solidFill>
                <a:srgbClr val="465B24"/>
              </a:solidFill>
            </a:endParaRPr>
          </a:p>
          <a:p>
            <a:pPr marL="0" lvl="0" indent="0" algn="l" rtl="0">
              <a:lnSpc>
                <a:spcPct val="90000"/>
              </a:lnSpc>
              <a:spcBef>
                <a:spcPts val="2000"/>
              </a:spcBef>
              <a:spcAft>
                <a:spcPts val="0"/>
              </a:spcAft>
              <a:buSzPts val="2208"/>
              <a:buNone/>
            </a:pPr>
            <a:r>
              <a:rPr lang="en-US" sz="2700" b="1">
                <a:solidFill>
                  <a:srgbClr val="465B24"/>
                </a:solidFill>
              </a:rPr>
              <a:t>Patronage to Basic Democrats ensured Ayub Khan victory in elections in 1964-65</a:t>
            </a:r>
            <a:endParaRPr sz="2100" b="1"/>
          </a:p>
        </p:txBody>
      </p:sp>
    </p:spTree>
    <p:extLst>
      <p:ext uri="{BB962C8B-B14F-4D97-AF65-F5344CB8AC3E}">
        <p14:creationId xmlns:p14="http://schemas.microsoft.com/office/powerpoint/2010/main" val="4230577898"/>
      </p:ext>
    </p:extLst>
  </p:cSld>
  <p:clrMapOvr>
    <a:masterClrMapping/>
  </p:clrMapOvr>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vidend">
  <a:themeElements>
    <a:clrScheme name="Dividend">
      <a:dk1>
        <a:srgbClr val="000000"/>
      </a:dk1>
      <a:lt1>
        <a:srgbClr val="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1568</Words>
  <Application>Microsoft Office PowerPoint</Application>
  <PresentationFormat>Widescreen</PresentationFormat>
  <Paragraphs>223</Paragraphs>
  <Slides>47</Slides>
  <Notes>47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47</vt:i4>
      </vt:variant>
    </vt:vector>
  </HeadingPairs>
  <TitlesOfParts>
    <vt:vector size="54" baseType="lpstr">
      <vt:lpstr>Gill Sans</vt:lpstr>
      <vt:lpstr>Courier New</vt:lpstr>
      <vt:lpstr>Calibri</vt:lpstr>
      <vt:lpstr>Noto Sans Symbols</vt:lpstr>
      <vt:lpstr>Arial</vt:lpstr>
      <vt:lpstr>Dividend</vt:lpstr>
      <vt:lpstr>Dividend</vt:lpstr>
      <vt:lpstr>EMERGENCE OF BANGLADESH</vt:lpstr>
      <vt:lpstr>OUTLINE</vt:lpstr>
      <vt:lpstr>FROM OPPRESSION TO EMANCIPATION</vt:lpstr>
      <vt:lpstr>PROVINCIAL ELECTION OF 1954 </vt:lpstr>
      <vt:lpstr>LEADERS OF THE UNITED FRONT  </vt:lpstr>
      <vt:lpstr>CONSTITUTIONAL COUPS IN PAKISTAN</vt:lpstr>
      <vt:lpstr>CONSTITUTION OF 1956</vt:lpstr>
      <vt:lpstr>MILITARY DICTATORSHIP: OCTOBER 1958</vt:lpstr>
      <vt:lpstr>THE AYUB ERA</vt:lpstr>
      <vt:lpstr>1962: MOVEMENT AGAINST AYUB’S EDUCATION POLICY</vt:lpstr>
      <vt:lpstr>1962: MOVEMENT AGAINST AYUB’S EDUCATION POLICY </vt:lpstr>
      <vt:lpstr>THE AYUB ERA (CONT.) </vt:lpstr>
      <vt:lpstr>THE AYUB ERA: 6 POINT DEMAND</vt:lpstr>
      <vt:lpstr>THE AYUB ERA: 6 POINT DEMAND</vt:lpstr>
      <vt:lpstr>STATE VS. SHEIKH MUJIBUR RAHMAN AND OTHERS</vt:lpstr>
      <vt:lpstr>1969: STUDENT LED MASS MOVEMENT</vt:lpstr>
      <vt:lpstr>MASS UPSURGE, 1969 AND FALL OF AYUB KHAN</vt:lpstr>
      <vt:lpstr>RISE OF ANOTHER MILITARY DICTATOR: GENERAL YAHYA</vt:lpstr>
      <vt:lpstr>NOVEMBER 1970: CYCLONE AND ITS IMPACT</vt:lpstr>
      <vt:lpstr>1970 ELECTION AND LANDSLIDE VICTORY </vt:lpstr>
      <vt:lpstr>POST-ELECTION EVENTS </vt:lpstr>
      <vt:lpstr>MARCH 2 AND MARCH 7, 1971</vt:lpstr>
      <vt:lpstr>OPERATION SEARCHLIGHT: MILITARY CRACKDOWN </vt:lpstr>
      <vt:lpstr>DECLARATION OF INDEPENDENCE </vt:lpstr>
      <vt:lpstr>DECLARATION OF INDEPENDENCE </vt:lpstr>
      <vt:lpstr>GOVERNMENT-IN-EXILE</vt:lpstr>
      <vt:lpstr>MUKTI BAHINI  AND ARMED STRUGGLE </vt:lpstr>
      <vt:lpstr>MUKTI BAHINI AND ARMED STRUGGLE (CONT.)</vt:lpstr>
      <vt:lpstr>OTHER FORCES</vt:lpstr>
      <vt:lpstr>OTHER FORCES (CONT.)</vt:lpstr>
      <vt:lpstr>MUKTI BAHINI</vt:lpstr>
      <vt:lpstr>MUKTI BAHINI (CONT.)</vt:lpstr>
      <vt:lpstr>REFUGEES</vt:lpstr>
      <vt:lpstr>WAR ON THE CULTURAL FRONT </vt:lpstr>
      <vt:lpstr>WAR CRIMES IN 1971</vt:lpstr>
      <vt:lpstr>WAR CRIMES IN 1971 (CONT.)</vt:lpstr>
      <vt:lpstr>WAR CRIMES  IN 1971  (CONT.)</vt:lpstr>
      <vt:lpstr>WAR CRIMES IN 1971 (CONT.)</vt:lpstr>
      <vt:lpstr>KILLING OF INTELLECTUALS INTELLECTUAL MARTYRs DAY: 14TH DECEMBER</vt:lpstr>
      <vt:lpstr>KILLING OF INTELLECTUALS (CONT.)</vt:lpstr>
      <vt:lpstr>GLOBAL SUPPORT FOR BANGLADESH </vt:lpstr>
      <vt:lpstr>ROLE OF GLOBAL SUPERPOWERS</vt:lpstr>
      <vt:lpstr>THE 14 DAY INDO-PAK WAR: DECEMBER 3-16  </vt:lpstr>
      <vt:lpstr>SURRENDER OF THE PAKISTANI FORCES</vt:lpstr>
      <vt:lpstr>LIBERATION DAY</vt:lpstr>
      <vt:lpstr>SEVEN BIRSRESHTHO</vt:lpstr>
      <vt:lpstr>WE ARE BANGLADESH!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EMERGENCE OF BANGLADESH</dc:title>
  <dc:creator>Showmik Joy</dc:creator>
  <cp:lastModifiedBy>faculty</cp:lastModifiedBy>
  <cp:revision>3</cp:revision>
  <dcterms:created xsi:type="dcterms:W3CDTF">2013-07-15T20:26:40Z</dcterms:created>
  <dcterms:modified xsi:type="dcterms:W3CDTF">2025-04-20T03:53:30Z</dcterms:modified>
</cp:coreProperties>
</file>